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71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9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80" r:id="rId2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618" autoAdjust="0"/>
    <p:restoredTop sz="94660"/>
  </p:normalViewPr>
  <p:slideViewPr>
    <p:cSldViewPr>
      <p:cViewPr varScale="1">
        <p:scale>
          <a:sx n="66" d="100"/>
          <a:sy n="66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24BDE0-2C42-4ADA-BC76-709B51735F0F}" type="doc">
      <dgm:prSet loTypeId="urn:microsoft.com/office/officeart/2005/8/layout/hProcess9" loCatId="process" qsTypeId="urn:microsoft.com/office/officeart/2005/8/quickstyle/simple1" qsCatId="simple" csTypeId="urn:microsoft.com/office/officeart/2005/8/colors/colorful5" csCatId="colorful" phldr="1"/>
      <dgm:spPr/>
    </dgm:pt>
    <dgm:pt modelId="{C9296D15-A21D-4C03-B7AA-6AE0AF75352B}">
      <dgm:prSet phldrT="[Text]"/>
      <dgm:spPr/>
      <dgm:t>
        <a:bodyPr/>
        <a:lstStyle/>
        <a:p>
          <a:r>
            <a:rPr lang="en-US" b="1" dirty="0" smtClean="0">
              <a:cs typeface="Arabic Transparent" pitchFamily="2" charset="-78"/>
            </a:rPr>
            <a:t>Inception Study</a:t>
          </a:r>
          <a:endParaRPr lang="en-US" b="1" dirty="0"/>
        </a:p>
      </dgm:t>
    </dgm:pt>
    <dgm:pt modelId="{9ED2D783-F6D9-4124-8E69-40CDC65EE581}" type="parTrans" cxnId="{F808E709-920B-4A64-8792-5433EA8C7A26}">
      <dgm:prSet/>
      <dgm:spPr/>
      <dgm:t>
        <a:bodyPr/>
        <a:lstStyle/>
        <a:p>
          <a:endParaRPr lang="en-US"/>
        </a:p>
      </dgm:t>
    </dgm:pt>
    <dgm:pt modelId="{C0D19EFA-FED2-4C86-89EA-07EA451430C5}" type="sibTrans" cxnId="{F808E709-920B-4A64-8792-5433EA8C7A26}">
      <dgm:prSet/>
      <dgm:spPr/>
      <dgm:t>
        <a:bodyPr/>
        <a:lstStyle/>
        <a:p>
          <a:endParaRPr lang="en-US"/>
        </a:p>
      </dgm:t>
    </dgm:pt>
    <dgm:pt modelId="{09299861-3B4F-4332-A52E-A0E7EF75D3FF}">
      <dgm:prSet phldrT="[Text]"/>
      <dgm:spPr/>
      <dgm:t>
        <a:bodyPr/>
        <a:lstStyle/>
        <a:p>
          <a:pPr rtl="0"/>
          <a:r>
            <a:rPr lang="en-US" b="1" dirty="0" smtClean="0">
              <a:cs typeface="Arabic Transparent" pitchFamily="2" charset="-78"/>
            </a:rPr>
            <a:t>Feasibility Study</a:t>
          </a:r>
          <a:endParaRPr lang="en-US" b="1" dirty="0">
            <a:cs typeface="Arabic Transparent" pitchFamily="2" charset="-78"/>
          </a:endParaRPr>
        </a:p>
      </dgm:t>
    </dgm:pt>
    <dgm:pt modelId="{608BBA4F-61DD-44EE-B7B7-11A5186A9943}" type="parTrans" cxnId="{492DEECB-6320-4632-84E7-F238B5B9F4D6}">
      <dgm:prSet/>
      <dgm:spPr/>
      <dgm:t>
        <a:bodyPr/>
        <a:lstStyle/>
        <a:p>
          <a:endParaRPr lang="en-US"/>
        </a:p>
      </dgm:t>
    </dgm:pt>
    <dgm:pt modelId="{CF9C3401-67DE-4094-9388-237AFC4E5D8E}" type="sibTrans" cxnId="{492DEECB-6320-4632-84E7-F238B5B9F4D6}">
      <dgm:prSet/>
      <dgm:spPr/>
      <dgm:t>
        <a:bodyPr/>
        <a:lstStyle/>
        <a:p>
          <a:endParaRPr lang="en-US"/>
        </a:p>
      </dgm:t>
    </dgm:pt>
    <dgm:pt modelId="{D35BA67B-5751-4110-B8A4-E9D3E18C1325}">
      <dgm:prSet phldrT="[Text]"/>
      <dgm:spPr/>
      <dgm:t>
        <a:bodyPr/>
        <a:lstStyle/>
        <a:p>
          <a:r>
            <a:rPr lang="en-US" b="1" dirty="0" smtClean="0">
              <a:cs typeface="Arabic Transparent" pitchFamily="2" charset="-78"/>
            </a:rPr>
            <a:t>Supportive Investment </a:t>
          </a:r>
          <a:endParaRPr lang="en-US" b="1" dirty="0">
            <a:cs typeface="Arabic Transparent" pitchFamily="2" charset="-78"/>
          </a:endParaRPr>
        </a:p>
      </dgm:t>
    </dgm:pt>
    <dgm:pt modelId="{DF05EC7F-9217-4FAC-8D4F-3ED3C721A680}" type="parTrans" cxnId="{985EE0AB-B9A2-432E-AADC-AD1458BA64A4}">
      <dgm:prSet/>
      <dgm:spPr/>
      <dgm:t>
        <a:bodyPr/>
        <a:lstStyle/>
        <a:p>
          <a:endParaRPr lang="en-US"/>
        </a:p>
      </dgm:t>
    </dgm:pt>
    <dgm:pt modelId="{DC77A364-F9F8-429F-A63A-DB37C21D357E}" type="sibTrans" cxnId="{985EE0AB-B9A2-432E-AADC-AD1458BA64A4}">
      <dgm:prSet/>
      <dgm:spPr/>
      <dgm:t>
        <a:bodyPr/>
        <a:lstStyle/>
        <a:p>
          <a:endParaRPr lang="en-US"/>
        </a:p>
      </dgm:t>
    </dgm:pt>
    <dgm:pt modelId="{9CF004AF-E0B6-436D-95FD-8F0BFA2E513E}">
      <dgm:prSet/>
      <dgm:spPr/>
      <dgm:t>
        <a:bodyPr/>
        <a:lstStyle/>
        <a:p>
          <a:r>
            <a:rPr lang="en-US" b="1" dirty="0" smtClean="0">
              <a:cs typeface="Arabic Transparent" pitchFamily="2" charset="-78"/>
            </a:rPr>
            <a:t>Financial Analysis</a:t>
          </a:r>
          <a:endParaRPr lang="en-US" b="1" dirty="0">
            <a:cs typeface="Arabic Transparent" pitchFamily="2" charset="-78"/>
          </a:endParaRPr>
        </a:p>
      </dgm:t>
    </dgm:pt>
    <dgm:pt modelId="{36C17FF2-8A0C-471E-88CC-1D0D656004B4}" type="parTrans" cxnId="{C28C5E91-AD38-4A9F-8B5F-79FC8F1A2683}">
      <dgm:prSet/>
      <dgm:spPr/>
      <dgm:t>
        <a:bodyPr/>
        <a:lstStyle/>
        <a:p>
          <a:endParaRPr lang="en-US"/>
        </a:p>
      </dgm:t>
    </dgm:pt>
    <dgm:pt modelId="{86084F41-29C4-4135-A683-9774D73B0930}" type="sibTrans" cxnId="{C28C5E91-AD38-4A9F-8B5F-79FC8F1A2683}">
      <dgm:prSet/>
      <dgm:spPr/>
      <dgm:t>
        <a:bodyPr/>
        <a:lstStyle/>
        <a:p>
          <a:endParaRPr lang="en-US"/>
        </a:p>
      </dgm:t>
    </dgm:pt>
    <dgm:pt modelId="{A4BA4FDF-E893-4F51-BFE4-3CC4A713D9DF}">
      <dgm:prSet/>
      <dgm:spPr/>
      <dgm:t>
        <a:bodyPr/>
        <a:lstStyle/>
        <a:p>
          <a:r>
            <a:rPr lang="en-US" b="1" dirty="0" smtClean="0">
              <a:cs typeface="Arabic Transparent" pitchFamily="2" charset="-78"/>
            </a:rPr>
            <a:t>Needs</a:t>
          </a:r>
          <a:r>
            <a:rPr lang="en-US" dirty="0" smtClean="0">
              <a:cs typeface="Arabic Transparent" pitchFamily="2" charset="-78"/>
            </a:rPr>
            <a:t> Study</a:t>
          </a:r>
          <a:endParaRPr lang="en-US" dirty="0">
            <a:cs typeface="Arabic Transparent" pitchFamily="2" charset="-78"/>
          </a:endParaRPr>
        </a:p>
      </dgm:t>
    </dgm:pt>
    <dgm:pt modelId="{31394CE1-9BCD-4B8E-8EBC-1287BCA23923}" type="parTrans" cxnId="{4109DB1B-E605-4333-9A86-76F7AE7E3353}">
      <dgm:prSet/>
      <dgm:spPr/>
      <dgm:t>
        <a:bodyPr/>
        <a:lstStyle/>
        <a:p>
          <a:endParaRPr lang="en-US"/>
        </a:p>
      </dgm:t>
    </dgm:pt>
    <dgm:pt modelId="{7E730490-2501-48A1-9F39-745419046176}" type="sibTrans" cxnId="{4109DB1B-E605-4333-9A86-76F7AE7E3353}">
      <dgm:prSet/>
      <dgm:spPr/>
      <dgm:t>
        <a:bodyPr/>
        <a:lstStyle/>
        <a:p>
          <a:endParaRPr lang="en-US"/>
        </a:p>
      </dgm:t>
    </dgm:pt>
    <dgm:pt modelId="{C7EC3773-B572-4042-9B85-C66C4DD811A4}" type="pres">
      <dgm:prSet presAssocID="{3824BDE0-2C42-4ADA-BC76-709B51735F0F}" presName="CompostProcess" presStyleCnt="0">
        <dgm:presLayoutVars>
          <dgm:dir/>
          <dgm:resizeHandles val="exact"/>
        </dgm:presLayoutVars>
      </dgm:prSet>
      <dgm:spPr/>
    </dgm:pt>
    <dgm:pt modelId="{8A3A3F2B-417C-4B4E-98DC-7C5A32E31AE5}" type="pres">
      <dgm:prSet presAssocID="{3824BDE0-2C42-4ADA-BC76-709B51735F0F}" presName="arrow" presStyleLbl="bgShp" presStyleIdx="0" presStyleCnt="1"/>
      <dgm:spPr/>
    </dgm:pt>
    <dgm:pt modelId="{FEB4217B-445F-4AFD-AA87-9896E4E8EBBB}" type="pres">
      <dgm:prSet presAssocID="{3824BDE0-2C42-4ADA-BC76-709B51735F0F}" presName="linearProcess" presStyleCnt="0"/>
      <dgm:spPr/>
    </dgm:pt>
    <dgm:pt modelId="{92E83570-0F3E-40AF-998C-4F7EA3BDBA8E}" type="pres">
      <dgm:prSet presAssocID="{C9296D15-A21D-4C03-B7AA-6AE0AF75352B}" presName="textNode" presStyleLbl="node1" presStyleIdx="0" presStyleCnt="5" custLinFactNeighborX="-2309" custLinFactNeighborY="-75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3BC8C8-976E-4FA0-B0EA-0AE42E25B83D}" type="pres">
      <dgm:prSet presAssocID="{C0D19EFA-FED2-4C86-89EA-07EA451430C5}" presName="sibTrans" presStyleCnt="0"/>
      <dgm:spPr/>
    </dgm:pt>
    <dgm:pt modelId="{F082E303-8A5A-4610-B20B-93ADB4C9B307}" type="pres">
      <dgm:prSet presAssocID="{09299861-3B4F-4332-A52E-A0E7EF75D3FF}" presName="textNode" presStyleLbl="node1" presStyleIdx="1" presStyleCnt="5" custLinFactNeighborX="12289" custLinFactNeighborY="-75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A70CBE-1FC6-466C-9C91-34AB56078C54}" type="pres">
      <dgm:prSet presAssocID="{CF9C3401-67DE-4094-9388-237AFC4E5D8E}" presName="sibTrans" presStyleCnt="0"/>
      <dgm:spPr/>
    </dgm:pt>
    <dgm:pt modelId="{3431E990-25E6-4939-A4B3-F773EF36F25E}" type="pres">
      <dgm:prSet presAssocID="{A4BA4FDF-E893-4F51-BFE4-3CC4A713D9DF}" presName="textNode" presStyleLbl="node1" presStyleIdx="2" presStyleCnt="5" custLinFactNeighborX="26888" custLinFactNeighborY="-75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D7BE70-368B-4E13-9164-7C072D3210A1}" type="pres">
      <dgm:prSet presAssocID="{7E730490-2501-48A1-9F39-745419046176}" presName="sibTrans" presStyleCnt="0"/>
      <dgm:spPr/>
    </dgm:pt>
    <dgm:pt modelId="{1F265966-E65B-4567-8739-362A04D8A6B8}" type="pres">
      <dgm:prSet presAssocID="{D35BA67B-5751-4110-B8A4-E9D3E18C1325}" presName="textNode" presStyleLbl="node1" presStyleIdx="3" presStyleCnt="5" custLinFactNeighborX="41486" custLinFactNeighborY="-75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D72B7D-9172-43EE-88E8-5BE62AA47414}" type="pres">
      <dgm:prSet presAssocID="{DC77A364-F9F8-429F-A63A-DB37C21D357E}" presName="sibTrans" presStyleCnt="0"/>
      <dgm:spPr/>
    </dgm:pt>
    <dgm:pt modelId="{34C169ED-910D-4B9A-BFF2-D82E8C58CB0E}" type="pres">
      <dgm:prSet presAssocID="{9CF004AF-E0B6-436D-95FD-8F0BFA2E513E}" presName="textNode" presStyleLbl="node1" presStyleIdx="4" presStyleCnt="5" custLinFactNeighborX="56084" custLinFactNeighborY="-75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28C5E91-AD38-4A9F-8B5F-79FC8F1A2683}" srcId="{3824BDE0-2C42-4ADA-BC76-709B51735F0F}" destId="{9CF004AF-E0B6-436D-95FD-8F0BFA2E513E}" srcOrd="4" destOrd="0" parTransId="{36C17FF2-8A0C-471E-88CC-1D0D656004B4}" sibTransId="{86084F41-29C4-4135-A683-9774D73B0930}"/>
    <dgm:cxn modelId="{8ACE58FE-3E25-4E7A-9B8A-4C268021226B}" type="presOf" srcId="{D35BA67B-5751-4110-B8A4-E9D3E18C1325}" destId="{1F265966-E65B-4567-8739-362A04D8A6B8}" srcOrd="0" destOrd="0" presId="urn:microsoft.com/office/officeart/2005/8/layout/hProcess9"/>
    <dgm:cxn modelId="{492DEECB-6320-4632-84E7-F238B5B9F4D6}" srcId="{3824BDE0-2C42-4ADA-BC76-709B51735F0F}" destId="{09299861-3B4F-4332-A52E-A0E7EF75D3FF}" srcOrd="1" destOrd="0" parTransId="{608BBA4F-61DD-44EE-B7B7-11A5186A9943}" sibTransId="{CF9C3401-67DE-4094-9388-237AFC4E5D8E}"/>
    <dgm:cxn modelId="{4109DB1B-E605-4333-9A86-76F7AE7E3353}" srcId="{3824BDE0-2C42-4ADA-BC76-709B51735F0F}" destId="{A4BA4FDF-E893-4F51-BFE4-3CC4A713D9DF}" srcOrd="2" destOrd="0" parTransId="{31394CE1-9BCD-4B8E-8EBC-1287BCA23923}" sibTransId="{7E730490-2501-48A1-9F39-745419046176}"/>
    <dgm:cxn modelId="{E030D83D-1EF5-492B-A35B-FABB6419DD2D}" type="presOf" srcId="{A4BA4FDF-E893-4F51-BFE4-3CC4A713D9DF}" destId="{3431E990-25E6-4939-A4B3-F773EF36F25E}" srcOrd="0" destOrd="0" presId="urn:microsoft.com/office/officeart/2005/8/layout/hProcess9"/>
    <dgm:cxn modelId="{793AFB03-A980-4E86-B1F5-BA3F91569CDA}" type="presOf" srcId="{3824BDE0-2C42-4ADA-BC76-709B51735F0F}" destId="{C7EC3773-B572-4042-9B85-C66C4DD811A4}" srcOrd="0" destOrd="0" presId="urn:microsoft.com/office/officeart/2005/8/layout/hProcess9"/>
    <dgm:cxn modelId="{F808E709-920B-4A64-8792-5433EA8C7A26}" srcId="{3824BDE0-2C42-4ADA-BC76-709B51735F0F}" destId="{C9296D15-A21D-4C03-B7AA-6AE0AF75352B}" srcOrd="0" destOrd="0" parTransId="{9ED2D783-F6D9-4124-8E69-40CDC65EE581}" sibTransId="{C0D19EFA-FED2-4C86-89EA-07EA451430C5}"/>
    <dgm:cxn modelId="{4C048DDD-AB55-482A-897D-FF7C53C1DF2C}" type="presOf" srcId="{9CF004AF-E0B6-436D-95FD-8F0BFA2E513E}" destId="{34C169ED-910D-4B9A-BFF2-D82E8C58CB0E}" srcOrd="0" destOrd="0" presId="urn:microsoft.com/office/officeart/2005/8/layout/hProcess9"/>
    <dgm:cxn modelId="{985EE0AB-B9A2-432E-AADC-AD1458BA64A4}" srcId="{3824BDE0-2C42-4ADA-BC76-709B51735F0F}" destId="{D35BA67B-5751-4110-B8A4-E9D3E18C1325}" srcOrd="3" destOrd="0" parTransId="{DF05EC7F-9217-4FAC-8D4F-3ED3C721A680}" sibTransId="{DC77A364-F9F8-429F-A63A-DB37C21D357E}"/>
    <dgm:cxn modelId="{EC0EAD13-A101-4701-BDAD-D5601E488378}" type="presOf" srcId="{C9296D15-A21D-4C03-B7AA-6AE0AF75352B}" destId="{92E83570-0F3E-40AF-998C-4F7EA3BDBA8E}" srcOrd="0" destOrd="0" presId="urn:microsoft.com/office/officeart/2005/8/layout/hProcess9"/>
    <dgm:cxn modelId="{4A2FEC87-C7BB-4C05-BDA2-6233F6E1D890}" type="presOf" srcId="{09299861-3B4F-4332-A52E-A0E7EF75D3FF}" destId="{F082E303-8A5A-4610-B20B-93ADB4C9B307}" srcOrd="0" destOrd="0" presId="urn:microsoft.com/office/officeart/2005/8/layout/hProcess9"/>
    <dgm:cxn modelId="{68C7033F-DB04-451A-B376-3105C1B79ECB}" type="presParOf" srcId="{C7EC3773-B572-4042-9B85-C66C4DD811A4}" destId="{8A3A3F2B-417C-4B4E-98DC-7C5A32E31AE5}" srcOrd="0" destOrd="0" presId="urn:microsoft.com/office/officeart/2005/8/layout/hProcess9"/>
    <dgm:cxn modelId="{C0F055EC-7A08-4FAB-81B7-30F807EEC62C}" type="presParOf" srcId="{C7EC3773-B572-4042-9B85-C66C4DD811A4}" destId="{FEB4217B-445F-4AFD-AA87-9896E4E8EBBB}" srcOrd="1" destOrd="0" presId="urn:microsoft.com/office/officeart/2005/8/layout/hProcess9"/>
    <dgm:cxn modelId="{019C39B2-CACD-4065-93F2-A4FB6857A367}" type="presParOf" srcId="{FEB4217B-445F-4AFD-AA87-9896E4E8EBBB}" destId="{92E83570-0F3E-40AF-998C-4F7EA3BDBA8E}" srcOrd="0" destOrd="0" presId="urn:microsoft.com/office/officeart/2005/8/layout/hProcess9"/>
    <dgm:cxn modelId="{39237FE4-5113-47E0-92D4-AEF51468A96F}" type="presParOf" srcId="{FEB4217B-445F-4AFD-AA87-9896E4E8EBBB}" destId="{F23BC8C8-976E-4FA0-B0EA-0AE42E25B83D}" srcOrd="1" destOrd="0" presId="urn:microsoft.com/office/officeart/2005/8/layout/hProcess9"/>
    <dgm:cxn modelId="{9BDFAF24-6BA2-4409-895E-27B8A22A40B3}" type="presParOf" srcId="{FEB4217B-445F-4AFD-AA87-9896E4E8EBBB}" destId="{F082E303-8A5A-4610-B20B-93ADB4C9B307}" srcOrd="2" destOrd="0" presId="urn:microsoft.com/office/officeart/2005/8/layout/hProcess9"/>
    <dgm:cxn modelId="{29200B2D-4F8A-4A59-9387-CFA9BBD63F1C}" type="presParOf" srcId="{FEB4217B-445F-4AFD-AA87-9896E4E8EBBB}" destId="{97A70CBE-1FC6-466C-9C91-34AB56078C54}" srcOrd="3" destOrd="0" presId="urn:microsoft.com/office/officeart/2005/8/layout/hProcess9"/>
    <dgm:cxn modelId="{070CF981-5E48-437A-97B1-D8B9075683AE}" type="presParOf" srcId="{FEB4217B-445F-4AFD-AA87-9896E4E8EBBB}" destId="{3431E990-25E6-4939-A4B3-F773EF36F25E}" srcOrd="4" destOrd="0" presId="urn:microsoft.com/office/officeart/2005/8/layout/hProcess9"/>
    <dgm:cxn modelId="{3B74B795-8BAC-4959-8E91-88FBE3C04844}" type="presParOf" srcId="{FEB4217B-445F-4AFD-AA87-9896E4E8EBBB}" destId="{2AD7BE70-368B-4E13-9164-7C072D3210A1}" srcOrd="5" destOrd="0" presId="urn:microsoft.com/office/officeart/2005/8/layout/hProcess9"/>
    <dgm:cxn modelId="{48035837-2634-4AC0-847A-F387127D05B4}" type="presParOf" srcId="{FEB4217B-445F-4AFD-AA87-9896E4E8EBBB}" destId="{1F265966-E65B-4567-8739-362A04D8A6B8}" srcOrd="6" destOrd="0" presId="urn:microsoft.com/office/officeart/2005/8/layout/hProcess9"/>
    <dgm:cxn modelId="{564D5D18-EC53-4B66-A331-3255FE4E50C2}" type="presParOf" srcId="{FEB4217B-445F-4AFD-AA87-9896E4E8EBBB}" destId="{81D72B7D-9172-43EE-88E8-5BE62AA47414}" srcOrd="7" destOrd="0" presId="urn:microsoft.com/office/officeart/2005/8/layout/hProcess9"/>
    <dgm:cxn modelId="{CE9FFA67-D2E9-453E-851D-DC9CAF3832BF}" type="presParOf" srcId="{FEB4217B-445F-4AFD-AA87-9896E4E8EBBB}" destId="{34C169ED-910D-4B9A-BFF2-D82E8C58CB0E}" srcOrd="8" destOrd="0" presId="urn:microsoft.com/office/officeart/2005/8/layout/hProcess9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F210EF4-93B9-44A6-96AD-15D875FAACCE}" type="doc">
      <dgm:prSet loTypeId="urn:microsoft.com/office/officeart/2005/8/layout/hProcess6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C50E9910-C4CB-4C96-BD46-7C3F8E5287FF}">
      <dgm:prSet phldrT="[Text]"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n-US" sz="900" b="1" dirty="0" smtClean="0">
              <a:solidFill>
                <a:schemeClr val="tx1"/>
              </a:solidFill>
              <a:cs typeface="Arabic Transparent" pitchFamily="2" charset="-78"/>
            </a:rPr>
            <a:t>Opportunity &amp; and profitability Confirmation</a:t>
          </a:r>
          <a:endParaRPr lang="en-US" sz="900" b="1" dirty="0">
            <a:solidFill>
              <a:schemeClr val="tx1"/>
            </a:solidFill>
            <a:cs typeface="Arabic Transparent" pitchFamily="2" charset="-78"/>
          </a:endParaRPr>
        </a:p>
      </dgm:t>
    </dgm:pt>
    <dgm:pt modelId="{D54ABEF5-39D7-4106-88FF-8DED893C0BDA}" type="parTrans" cxnId="{8057F676-7D1F-4C29-A588-4FBD82D1A9A2}">
      <dgm:prSet/>
      <dgm:spPr/>
      <dgm:t>
        <a:bodyPr/>
        <a:lstStyle/>
        <a:p>
          <a:endParaRPr lang="en-US"/>
        </a:p>
      </dgm:t>
    </dgm:pt>
    <dgm:pt modelId="{F39ECE36-0760-4012-A48B-95320A30C4FE}" type="sibTrans" cxnId="{8057F676-7D1F-4C29-A588-4FBD82D1A9A2}">
      <dgm:prSet/>
      <dgm:spPr/>
      <dgm:t>
        <a:bodyPr/>
        <a:lstStyle/>
        <a:p>
          <a:endParaRPr lang="en-US"/>
        </a:p>
      </dgm:t>
    </dgm:pt>
    <dgm:pt modelId="{461DAEAA-A4E3-41C2-BF86-0384227D565E}">
      <dgm:prSet phldrT="[Text]"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n-US" sz="900" b="1" dirty="0" smtClean="0">
              <a:solidFill>
                <a:schemeClr val="tx1"/>
              </a:solidFill>
              <a:cs typeface="Arabic Transparent" pitchFamily="2" charset="-78"/>
            </a:rPr>
            <a:t>Technical &amp; Market Study</a:t>
          </a:r>
          <a:endParaRPr lang="en-US" sz="900" b="1" dirty="0">
            <a:solidFill>
              <a:schemeClr val="tx1"/>
            </a:solidFill>
            <a:cs typeface="Arabic Transparent" pitchFamily="2" charset="-78"/>
          </a:endParaRPr>
        </a:p>
      </dgm:t>
    </dgm:pt>
    <dgm:pt modelId="{89CE35CD-746B-455A-9935-4DAF19B09E50}" type="parTrans" cxnId="{056C76AC-22FA-4EB8-B5BF-B8C2771A23AE}">
      <dgm:prSet/>
      <dgm:spPr/>
      <dgm:t>
        <a:bodyPr/>
        <a:lstStyle/>
        <a:p>
          <a:endParaRPr lang="en-US"/>
        </a:p>
      </dgm:t>
    </dgm:pt>
    <dgm:pt modelId="{9E5CCD1C-7D23-4E6E-A5BD-EFC8B0D6106C}" type="sibTrans" cxnId="{056C76AC-22FA-4EB8-B5BF-B8C2771A23AE}">
      <dgm:prSet/>
      <dgm:spPr/>
      <dgm:t>
        <a:bodyPr/>
        <a:lstStyle/>
        <a:p>
          <a:endParaRPr lang="en-US"/>
        </a:p>
      </dgm:t>
    </dgm:pt>
    <dgm:pt modelId="{17D0F8F0-56C2-4D48-BFF3-23F2DF85188B}">
      <dgm:prSet phldrT="[Text]"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n-US" sz="1050" b="1" dirty="0" smtClean="0">
              <a:solidFill>
                <a:schemeClr val="tx1"/>
              </a:solidFill>
              <a:cs typeface="Arabic Transparent" pitchFamily="2" charset="-78"/>
            </a:rPr>
            <a:t>Beneficiary &amp; Institution Profitability</a:t>
          </a:r>
          <a:endParaRPr lang="en-US" sz="1050" b="1" dirty="0">
            <a:solidFill>
              <a:schemeClr val="tx1"/>
            </a:solidFill>
            <a:cs typeface="Arabic Transparent" pitchFamily="2" charset="-78"/>
          </a:endParaRPr>
        </a:p>
      </dgm:t>
    </dgm:pt>
    <dgm:pt modelId="{EB5028CA-31EB-4CAF-8EB0-8354DF056E8D}" type="parTrans" cxnId="{79A2757F-436F-4055-9146-8BE9716678A8}">
      <dgm:prSet/>
      <dgm:spPr/>
      <dgm:t>
        <a:bodyPr/>
        <a:lstStyle/>
        <a:p>
          <a:endParaRPr lang="en-US"/>
        </a:p>
      </dgm:t>
    </dgm:pt>
    <dgm:pt modelId="{AF1E76A1-0667-47EC-B0F5-F7B2A6B1A3F8}" type="sibTrans" cxnId="{79A2757F-436F-4055-9146-8BE9716678A8}">
      <dgm:prSet/>
      <dgm:spPr/>
      <dgm:t>
        <a:bodyPr/>
        <a:lstStyle/>
        <a:p>
          <a:endParaRPr lang="en-US"/>
        </a:p>
      </dgm:t>
    </dgm:pt>
    <dgm:pt modelId="{07B228BA-CE3C-48FF-9073-761DA79A0B9B}">
      <dgm:prSet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n-US" sz="900" b="1" dirty="0" smtClean="0">
              <a:solidFill>
                <a:schemeClr val="tx1"/>
              </a:solidFill>
              <a:cs typeface="Arabic Transparent" pitchFamily="2" charset="-78"/>
            </a:rPr>
            <a:t>Infra-Structure</a:t>
          </a:r>
          <a:endParaRPr lang="en-US" sz="900" b="1" dirty="0">
            <a:solidFill>
              <a:schemeClr val="tx1"/>
            </a:solidFill>
            <a:cs typeface="Arabic Transparent" pitchFamily="2" charset="-78"/>
          </a:endParaRPr>
        </a:p>
      </dgm:t>
    </dgm:pt>
    <dgm:pt modelId="{11576D82-C6E4-4978-8D0E-E461D2F7F7A0}" type="parTrans" cxnId="{2ED778AE-CCBD-4C75-A670-5AE75DE79107}">
      <dgm:prSet/>
      <dgm:spPr/>
      <dgm:t>
        <a:bodyPr/>
        <a:lstStyle/>
        <a:p>
          <a:endParaRPr lang="en-US"/>
        </a:p>
      </dgm:t>
    </dgm:pt>
    <dgm:pt modelId="{45816E3E-9E5E-4947-90DA-9CF5A0C75AC3}" type="sibTrans" cxnId="{2ED778AE-CCBD-4C75-A670-5AE75DE79107}">
      <dgm:prSet/>
      <dgm:spPr/>
      <dgm:t>
        <a:bodyPr/>
        <a:lstStyle/>
        <a:p>
          <a:endParaRPr lang="en-US"/>
        </a:p>
      </dgm:t>
    </dgm:pt>
    <dgm:pt modelId="{C1330CE5-57D2-4424-BF73-327C0DB4FE35}">
      <dgm:prSet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n-US" sz="1100" b="1" dirty="0" smtClean="0">
              <a:solidFill>
                <a:schemeClr val="tx1"/>
              </a:solidFill>
              <a:cs typeface="Arabic Transparent" pitchFamily="2" charset="-78"/>
            </a:rPr>
            <a:t>Finance</a:t>
          </a:r>
          <a:endParaRPr lang="en-US" sz="1100" b="1" dirty="0">
            <a:solidFill>
              <a:schemeClr val="tx1"/>
            </a:solidFill>
            <a:cs typeface="Arabic Transparent" pitchFamily="2" charset="-78"/>
          </a:endParaRPr>
        </a:p>
      </dgm:t>
    </dgm:pt>
    <dgm:pt modelId="{E3919EBF-3C17-42F7-A66D-7D0A025EAE54}" type="parTrans" cxnId="{A13FB9C1-ACDA-4C7B-A7A7-4A4BDCC05135}">
      <dgm:prSet/>
      <dgm:spPr/>
      <dgm:t>
        <a:bodyPr/>
        <a:lstStyle/>
        <a:p>
          <a:endParaRPr lang="en-US"/>
        </a:p>
      </dgm:t>
    </dgm:pt>
    <dgm:pt modelId="{E14242D8-F1C4-4817-8D57-80F1133EE638}" type="sibTrans" cxnId="{A13FB9C1-ACDA-4C7B-A7A7-4A4BDCC05135}">
      <dgm:prSet/>
      <dgm:spPr/>
      <dgm:t>
        <a:bodyPr/>
        <a:lstStyle/>
        <a:p>
          <a:endParaRPr lang="en-US"/>
        </a:p>
      </dgm:t>
    </dgm:pt>
    <dgm:pt modelId="{071B76EB-525C-4C77-ABF2-92EE29794F7D}" type="pres">
      <dgm:prSet presAssocID="{AF210EF4-93B9-44A6-96AD-15D875FAACCE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E517CB1-11F7-4E77-9D4C-6147394ABC1D}" type="pres">
      <dgm:prSet presAssocID="{C50E9910-C4CB-4C96-BD46-7C3F8E5287FF}" presName="compNode" presStyleCnt="0"/>
      <dgm:spPr/>
    </dgm:pt>
    <dgm:pt modelId="{5AB3F218-8831-41F7-8605-7803B4BFB809}" type="pres">
      <dgm:prSet presAssocID="{C50E9910-C4CB-4C96-BD46-7C3F8E5287FF}" presName="noGeometry" presStyleCnt="0"/>
      <dgm:spPr/>
    </dgm:pt>
    <dgm:pt modelId="{10A5A96B-635F-4BF6-82B5-5DAD4DD85F50}" type="pres">
      <dgm:prSet presAssocID="{C50E9910-C4CB-4C96-BD46-7C3F8E5287FF}" presName="childTextVisible" presStyleLbl="bgAccFollowNode1" presStyleIdx="0" presStyleCnt="5" custScaleX="258148" custScaleY="259766" custLinFactNeighborX="35401" custLinFactNeighborY="68285">
        <dgm:presLayoutVars>
          <dgm:bulletEnabled val="1"/>
        </dgm:presLayoutVars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solidFill>
          <a:schemeClr val="bg1">
            <a:lumMod val="95000"/>
          </a:schemeClr>
        </a:solidFill>
        <a:ln>
          <a:solidFill>
            <a:schemeClr val="bg1">
              <a:lumMod val="95000"/>
            </a:schemeClr>
          </a:solidFill>
        </a:ln>
      </dgm:spPr>
      <dgm:t>
        <a:bodyPr/>
        <a:lstStyle/>
        <a:p>
          <a:endParaRPr lang="en-US"/>
        </a:p>
      </dgm:t>
    </dgm:pt>
    <dgm:pt modelId="{4C732088-79C7-4768-8AE2-A6C05488BABD}" type="pres">
      <dgm:prSet presAssocID="{C50E9910-C4CB-4C96-BD46-7C3F8E5287FF}" presName="childTextHidden" presStyleLbl="bgAccFollowNode1" presStyleIdx="0" presStyleCnt="5"/>
      <dgm:spPr/>
      <dgm:t>
        <a:bodyPr/>
        <a:lstStyle/>
        <a:p>
          <a:endParaRPr lang="en-US"/>
        </a:p>
      </dgm:t>
    </dgm:pt>
    <dgm:pt modelId="{061932C8-6A5B-4E61-A2B2-9CDC249BA8DE}" type="pres">
      <dgm:prSet presAssocID="{C50E9910-C4CB-4C96-BD46-7C3F8E5287FF}" presName="parentText" presStyleLbl="node1" presStyleIdx="0" presStyleCnt="5" custAng="0" custScaleX="465950" custScaleY="360315" custLinFactY="-159685" custLinFactNeighborX="27872" custLinFactNeighborY="-20000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54037A-9317-407D-827C-4FD545BFAFF0}" type="pres">
      <dgm:prSet presAssocID="{C50E9910-C4CB-4C96-BD46-7C3F8E5287FF}" presName="aSpace" presStyleCnt="0"/>
      <dgm:spPr/>
    </dgm:pt>
    <dgm:pt modelId="{5F9EF74E-E5BC-479C-8F62-EC2DA38C7CC5}" type="pres">
      <dgm:prSet presAssocID="{461DAEAA-A4E3-41C2-BF86-0384227D565E}" presName="compNode" presStyleCnt="0"/>
      <dgm:spPr/>
    </dgm:pt>
    <dgm:pt modelId="{9C73C0DC-6E95-4A0D-80FD-689DAF631C9F}" type="pres">
      <dgm:prSet presAssocID="{461DAEAA-A4E3-41C2-BF86-0384227D565E}" presName="noGeometry" presStyleCnt="0"/>
      <dgm:spPr/>
    </dgm:pt>
    <dgm:pt modelId="{C25ACDF9-F349-4D7F-9299-913B17F4C8AC}" type="pres">
      <dgm:prSet presAssocID="{461DAEAA-A4E3-41C2-BF86-0384227D565E}" presName="childTextVisible" presStyleLbl="bgAccFollowNode1" presStyleIdx="1" presStyleCnt="5" custScaleX="280908" custScaleY="331489" custLinFactNeighborX="21888" custLinFactNeighborY="63518">
        <dgm:presLayoutVars>
          <dgm:bulletEnabled val="1"/>
        </dgm:presLayoutVars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solidFill>
          <a:schemeClr val="bg1">
            <a:lumMod val="95000"/>
          </a:schemeClr>
        </a:solidFill>
        <a:ln>
          <a:solidFill>
            <a:schemeClr val="bg1">
              <a:lumMod val="95000"/>
            </a:schemeClr>
          </a:solidFill>
        </a:ln>
      </dgm:spPr>
      <dgm:t>
        <a:bodyPr/>
        <a:lstStyle/>
        <a:p>
          <a:endParaRPr lang="en-US"/>
        </a:p>
      </dgm:t>
    </dgm:pt>
    <dgm:pt modelId="{6FBB808C-06B6-4559-B6E1-8612D7E438E6}" type="pres">
      <dgm:prSet presAssocID="{461DAEAA-A4E3-41C2-BF86-0384227D565E}" presName="childTextHidden" presStyleLbl="bgAccFollowNode1" presStyleIdx="1" presStyleCnt="5"/>
      <dgm:spPr/>
      <dgm:t>
        <a:bodyPr/>
        <a:lstStyle/>
        <a:p>
          <a:endParaRPr lang="en-US"/>
        </a:p>
      </dgm:t>
    </dgm:pt>
    <dgm:pt modelId="{04EB047D-0035-4E44-B2B7-60B97B6EED2B}" type="pres">
      <dgm:prSet presAssocID="{461DAEAA-A4E3-41C2-BF86-0384227D565E}" presName="parentText" presStyleLbl="node1" presStyleIdx="1" presStyleCnt="5" custScaleX="392614" custScaleY="362177" custLinFactX="10133" custLinFactY="-158754" custLinFactNeighborX="100000" custLinFactNeighborY="-20000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6A5D52-4292-4DCE-93F2-28672EDD8AEB}" type="pres">
      <dgm:prSet presAssocID="{461DAEAA-A4E3-41C2-BF86-0384227D565E}" presName="aSpace" presStyleCnt="0"/>
      <dgm:spPr/>
    </dgm:pt>
    <dgm:pt modelId="{B7D6A434-C6E7-4BA5-8A51-2384D7486C15}" type="pres">
      <dgm:prSet presAssocID="{C1330CE5-57D2-4424-BF73-327C0DB4FE35}" presName="compNode" presStyleCnt="0"/>
      <dgm:spPr/>
    </dgm:pt>
    <dgm:pt modelId="{41B49328-2C5F-412E-AAD2-D65ED12FB661}" type="pres">
      <dgm:prSet presAssocID="{C1330CE5-57D2-4424-BF73-327C0DB4FE35}" presName="noGeometry" presStyleCnt="0"/>
      <dgm:spPr/>
    </dgm:pt>
    <dgm:pt modelId="{7EEA4590-1FEF-45CB-B1EF-1B27A9584480}" type="pres">
      <dgm:prSet presAssocID="{C1330CE5-57D2-4424-BF73-327C0DB4FE35}" presName="childTextVisible" presStyleLbl="bgAccFollowNode1" presStyleIdx="2" presStyleCnt="5" custScaleX="253042" custScaleY="266922" custLinFactNeighborX="16064" custLinFactNeighborY="73256">
        <dgm:presLayoutVars>
          <dgm:bulletEnabled val="1"/>
        </dgm:presLayoutVars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solidFill>
          <a:schemeClr val="bg1">
            <a:lumMod val="95000"/>
          </a:schemeClr>
        </a:solidFill>
        <a:ln>
          <a:solidFill>
            <a:schemeClr val="bg1">
              <a:lumMod val="95000"/>
            </a:schemeClr>
          </a:solidFill>
        </a:ln>
      </dgm:spPr>
      <dgm:t>
        <a:bodyPr/>
        <a:lstStyle/>
        <a:p>
          <a:endParaRPr lang="en-US"/>
        </a:p>
      </dgm:t>
    </dgm:pt>
    <dgm:pt modelId="{83E46AEC-75A6-4992-A29D-52F9935905DE}" type="pres">
      <dgm:prSet presAssocID="{C1330CE5-57D2-4424-BF73-327C0DB4FE35}" presName="childTextHidden" presStyleLbl="bgAccFollowNode1" presStyleIdx="2" presStyleCnt="5"/>
      <dgm:spPr/>
      <dgm:t>
        <a:bodyPr/>
        <a:lstStyle/>
        <a:p>
          <a:endParaRPr lang="en-US"/>
        </a:p>
      </dgm:t>
    </dgm:pt>
    <dgm:pt modelId="{8DC91499-FEF5-45A8-AA2F-BA73AC4D081A}" type="pres">
      <dgm:prSet presAssocID="{C1330CE5-57D2-4424-BF73-327C0DB4FE35}" presName="parentText" presStyleLbl="node1" presStyleIdx="2" presStyleCnt="5" custScaleX="387126" custScaleY="349544" custLinFactX="35234" custLinFactY="-165070" custLinFactNeighborX="100000" custLinFactNeighborY="-20000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CF0972-C857-449E-A5EC-40F71B689EFA}" type="pres">
      <dgm:prSet presAssocID="{C1330CE5-57D2-4424-BF73-327C0DB4FE35}" presName="aSpace" presStyleCnt="0"/>
      <dgm:spPr/>
    </dgm:pt>
    <dgm:pt modelId="{24CD813C-1D85-49F5-BFC0-F30385BFF4F7}" type="pres">
      <dgm:prSet presAssocID="{07B228BA-CE3C-48FF-9073-761DA79A0B9B}" presName="compNode" presStyleCnt="0"/>
      <dgm:spPr/>
    </dgm:pt>
    <dgm:pt modelId="{06657F5D-39B6-4719-8E9C-09230EC1A667}" type="pres">
      <dgm:prSet presAssocID="{07B228BA-CE3C-48FF-9073-761DA79A0B9B}" presName="noGeometry" presStyleCnt="0"/>
      <dgm:spPr/>
    </dgm:pt>
    <dgm:pt modelId="{1837FC1E-B96F-492E-805F-4D234E4210A9}" type="pres">
      <dgm:prSet presAssocID="{07B228BA-CE3C-48FF-9073-761DA79A0B9B}" presName="childTextVisible" presStyleLbl="bgAccFollowNode1" presStyleIdx="3" presStyleCnt="5" custScaleX="265956" custScaleY="384146" custLinFactNeighborX="645" custLinFactNeighborY="30586">
        <dgm:presLayoutVars>
          <dgm:bulletEnabled val="1"/>
        </dgm:presLayoutVars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solidFill>
          <a:schemeClr val="bg1">
            <a:lumMod val="95000"/>
          </a:schemeClr>
        </a:solidFill>
        <a:ln>
          <a:solidFill>
            <a:schemeClr val="bg1">
              <a:lumMod val="95000"/>
            </a:schemeClr>
          </a:solidFill>
        </a:ln>
      </dgm:spPr>
      <dgm:t>
        <a:bodyPr/>
        <a:lstStyle/>
        <a:p>
          <a:endParaRPr lang="en-US"/>
        </a:p>
      </dgm:t>
    </dgm:pt>
    <dgm:pt modelId="{FD83F54E-D3E9-49BE-B251-C3C9883F5E9C}" type="pres">
      <dgm:prSet presAssocID="{07B228BA-CE3C-48FF-9073-761DA79A0B9B}" presName="childTextHidden" presStyleLbl="bgAccFollowNode1" presStyleIdx="3" presStyleCnt="5"/>
      <dgm:spPr/>
      <dgm:t>
        <a:bodyPr/>
        <a:lstStyle/>
        <a:p>
          <a:endParaRPr lang="en-US"/>
        </a:p>
      </dgm:t>
    </dgm:pt>
    <dgm:pt modelId="{C74E736F-E430-40C2-A653-81B6F7D7C109}" type="pres">
      <dgm:prSet presAssocID="{07B228BA-CE3C-48FF-9073-761DA79A0B9B}" presName="parentText" presStyleLbl="node1" presStyleIdx="3" presStyleCnt="5" custScaleX="412192" custScaleY="361678" custLinFactX="90945" custLinFactY="-159003" custLinFactNeighborX="100000" custLinFactNeighborY="-20000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1109BF-6406-40D9-BC14-9CCA11496FE1}" type="pres">
      <dgm:prSet presAssocID="{07B228BA-CE3C-48FF-9073-761DA79A0B9B}" presName="aSpace" presStyleCnt="0"/>
      <dgm:spPr/>
    </dgm:pt>
    <dgm:pt modelId="{735A134C-3B9E-44F6-9499-15DF11EC9925}" type="pres">
      <dgm:prSet presAssocID="{17D0F8F0-56C2-4D48-BFF3-23F2DF85188B}" presName="compNode" presStyleCnt="0"/>
      <dgm:spPr/>
    </dgm:pt>
    <dgm:pt modelId="{C9E72EFE-05DE-4E9D-96F5-81340E7EA84E}" type="pres">
      <dgm:prSet presAssocID="{17D0F8F0-56C2-4D48-BFF3-23F2DF85188B}" presName="noGeometry" presStyleCnt="0"/>
      <dgm:spPr/>
    </dgm:pt>
    <dgm:pt modelId="{5D91C2BB-1E71-4E46-952D-458318936F5E}" type="pres">
      <dgm:prSet presAssocID="{17D0F8F0-56C2-4D48-BFF3-23F2DF85188B}" presName="childTextVisible" presStyleLbl="bgAccFollowNode1" presStyleIdx="4" presStyleCnt="5" custScaleX="280009" custScaleY="371965" custLinFactY="5965" custLinFactNeighborX="671" custLinFactNeighborY="100000">
        <dgm:presLayoutVars>
          <dgm:bulletEnabled val="1"/>
        </dgm:presLayoutVars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solidFill>
          <a:schemeClr val="bg1">
            <a:lumMod val="95000"/>
          </a:schemeClr>
        </a:solidFill>
        <a:ln>
          <a:solidFill>
            <a:schemeClr val="bg1">
              <a:lumMod val="95000"/>
            </a:schemeClr>
          </a:solidFill>
        </a:ln>
      </dgm:spPr>
      <dgm:t>
        <a:bodyPr/>
        <a:lstStyle/>
        <a:p>
          <a:endParaRPr lang="en-US"/>
        </a:p>
      </dgm:t>
    </dgm:pt>
    <dgm:pt modelId="{BD0595F2-0B34-4BB1-8FAB-E962F4A45811}" type="pres">
      <dgm:prSet presAssocID="{17D0F8F0-56C2-4D48-BFF3-23F2DF85188B}" presName="childTextHidden" presStyleLbl="bgAccFollowNode1" presStyleIdx="4" presStyleCnt="5"/>
      <dgm:spPr/>
      <dgm:t>
        <a:bodyPr/>
        <a:lstStyle/>
        <a:p>
          <a:endParaRPr lang="en-US"/>
        </a:p>
      </dgm:t>
    </dgm:pt>
    <dgm:pt modelId="{DE2DC22D-107A-4739-830C-832936FD5277}" type="pres">
      <dgm:prSet presAssocID="{17D0F8F0-56C2-4D48-BFF3-23F2DF85188B}" presName="parentText" presStyleLbl="node1" presStyleIdx="4" presStyleCnt="5" custScaleX="567024" custScaleY="326964" custLinFactX="65316" custLinFactY="-148414" custLinFactNeighborX="100000" custLinFactNeighborY="-20000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057F676-7D1F-4C29-A588-4FBD82D1A9A2}" srcId="{AF210EF4-93B9-44A6-96AD-15D875FAACCE}" destId="{C50E9910-C4CB-4C96-BD46-7C3F8E5287FF}" srcOrd="0" destOrd="0" parTransId="{D54ABEF5-39D7-4106-88FF-8DED893C0BDA}" sibTransId="{F39ECE36-0760-4012-A48B-95320A30C4FE}"/>
    <dgm:cxn modelId="{015531DD-1701-4BD5-9AFE-53D83BE4F51B}" type="presOf" srcId="{17D0F8F0-56C2-4D48-BFF3-23F2DF85188B}" destId="{DE2DC22D-107A-4739-830C-832936FD5277}" srcOrd="0" destOrd="0" presId="urn:microsoft.com/office/officeart/2005/8/layout/hProcess6"/>
    <dgm:cxn modelId="{29E39891-FBA7-4CD8-8C27-97B4A01E6FD8}" type="presOf" srcId="{461DAEAA-A4E3-41C2-BF86-0384227D565E}" destId="{04EB047D-0035-4E44-B2B7-60B97B6EED2B}" srcOrd="0" destOrd="0" presId="urn:microsoft.com/office/officeart/2005/8/layout/hProcess6"/>
    <dgm:cxn modelId="{A13FB9C1-ACDA-4C7B-A7A7-4A4BDCC05135}" srcId="{AF210EF4-93B9-44A6-96AD-15D875FAACCE}" destId="{C1330CE5-57D2-4424-BF73-327C0DB4FE35}" srcOrd="2" destOrd="0" parTransId="{E3919EBF-3C17-42F7-A66D-7D0A025EAE54}" sibTransId="{E14242D8-F1C4-4817-8D57-80F1133EE638}"/>
    <dgm:cxn modelId="{056C76AC-22FA-4EB8-B5BF-B8C2771A23AE}" srcId="{AF210EF4-93B9-44A6-96AD-15D875FAACCE}" destId="{461DAEAA-A4E3-41C2-BF86-0384227D565E}" srcOrd="1" destOrd="0" parTransId="{89CE35CD-746B-455A-9935-4DAF19B09E50}" sibTransId="{9E5CCD1C-7D23-4E6E-A5BD-EFC8B0D6106C}"/>
    <dgm:cxn modelId="{EBE92BC9-0940-4B40-A744-8AC8B2460BAF}" type="presOf" srcId="{AF210EF4-93B9-44A6-96AD-15D875FAACCE}" destId="{071B76EB-525C-4C77-ABF2-92EE29794F7D}" srcOrd="0" destOrd="0" presId="urn:microsoft.com/office/officeart/2005/8/layout/hProcess6"/>
    <dgm:cxn modelId="{D4D1F83D-DBC5-4EA0-831B-8787A9BAA904}" type="presOf" srcId="{07B228BA-CE3C-48FF-9073-761DA79A0B9B}" destId="{C74E736F-E430-40C2-A653-81B6F7D7C109}" srcOrd="0" destOrd="0" presId="urn:microsoft.com/office/officeart/2005/8/layout/hProcess6"/>
    <dgm:cxn modelId="{78AF7D44-E333-463D-B8A2-514DA395C4F5}" type="presOf" srcId="{C1330CE5-57D2-4424-BF73-327C0DB4FE35}" destId="{8DC91499-FEF5-45A8-AA2F-BA73AC4D081A}" srcOrd="0" destOrd="0" presId="urn:microsoft.com/office/officeart/2005/8/layout/hProcess6"/>
    <dgm:cxn modelId="{2ED778AE-CCBD-4C75-A670-5AE75DE79107}" srcId="{AF210EF4-93B9-44A6-96AD-15D875FAACCE}" destId="{07B228BA-CE3C-48FF-9073-761DA79A0B9B}" srcOrd="3" destOrd="0" parTransId="{11576D82-C6E4-4978-8D0E-E461D2F7F7A0}" sibTransId="{45816E3E-9E5E-4947-90DA-9CF5A0C75AC3}"/>
    <dgm:cxn modelId="{A1C59370-C793-4836-8457-8D53EE5D0284}" type="presOf" srcId="{C50E9910-C4CB-4C96-BD46-7C3F8E5287FF}" destId="{061932C8-6A5B-4E61-A2B2-9CDC249BA8DE}" srcOrd="0" destOrd="0" presId="urn:microsoft.com/office/officeart/2005/8/layout/hProcess6"/>
    <dgm:cxn modelId="{79A2757F-436F-4055-9146-8BE9716678A8}" srcId="{AF210EF4-93B9-44A6-96AD-15D875FAACCE}" destId="{17D0F8F0-56C2-4D48-BFF3-23F2DF85188B}" srcOrd="4" destOrd="0" parTransId="{EB5028CA-31EB-4CAF-8EB0-8354DF056E8D}" sibTransId="{AF1E76A1-0667-47EC-B0F5-F7B2A6B1A3F8}"/>
    <dgm:cxn modelId="{36DD0322-4AB3-47EF-BD2C-F31249BC3AD1}" type="presParOf" srcId="{071B76EB-525C-4C77-ABF2-92EE29794F7D}" destId="{BE517CB1-11F7-4E77-9D4C-6147394ABC1D}" srcOrd="0" destOrd="0" presId="urn:microsoft.com/office/officeart/2005/8/layout/hProcess6"/>
    <dgm:cxn modelId="{982D5DD8-E84C-424C-B8E3-794000384AC1}" type="presParOf" srcId="{BE517CB1-11F7-4E77-9D4C-6147394ABC1D}" destId="{5AB3F218-8831-41F7-8605-7803B4BFB809}" srcOrd="0" destOrd="0" presId="urn:microsoft.com/office/officeart/2005/8/layout/hProcess6"/>
    <dgm:cxn modelId="{2CF25C2A-72A1-44FF-A543-D2168EA4F3C2}" type="presParOf" srcId="{BE517CB1-11F7-4E77-9D4C-6147394ABC1D}" destId="{10A5A96B-635F-4BF6-82B5-5DAD4DD85F50}" srcOrd="1" destOrd="0" presId="urn:microsoft.com/office/officeart/2005/8/layout/hProcess6"/>
    <dgm:cxn modelId="{2F5010B4-EBBD-4CEE-8254-336F3E2455C7}" type="presParOf" srcId="{BE517CB1-11F7-4E77-9D4C-6147394ABC1D}" destId="{4C732088-79C7-4768-8AE2-A6C05488BABD}" srcOrd="2" destOrd="0" presId="urn:microsoft.com/office/officeart/2005/8/layout/hProcess6"/>
    <dgm:cxn modelId="{5D1F022F-AB25-4C60-B086-26891B9EA2CA}" type="presParOf" srcId="{BE517CB1-11F7-4E77-9D4C-6147394ABC1D}" destId="{061932C8-6A5B-4E61-A2B2-9CDC249BA8DE}" srcOrd="3" destOrd="0" presId="urn:microsoft.com/office/officeart/2005/8/layout/hProcess6"/>
    <dgm:cxn modelId="{3F17C85C-F9DD-4288-8977-966C839F402B}" type="presParOf" srcId="{071B76EB-525C-4C77-ABF2-92EE29794F7D}" destId="{CE54037A-9317-407D-827C-4FD545BFAFF0}" srcOrd="1" destOrd="0" presId="urn:microsoft.com/office/officeart/2005/8/layout/hProcess6"/>
    <dgm:cxn modelId="{1D8D20D9-CAC6-4159-9792-F0DA79E0DEF3}" type="presParOf" srcId="{071B76EB-525C-4C77-ABF2-92EE29794F7D}" destId="{5F9EF74E-E5BC-479C-8F62-EC2DA38C7CC5}" srcOrd="2" destOrd="0" presId="urn:microsoft.com/office/officeart/2005/8/layout/hProcess6"/>
    <dgm:cxn modelId="{3249C672-B183-4947-97E1-C0FE4EC2D12F}" type="presParOf" srcId="{5F9EF74E-E5BC-479C-8F62-EC2DA38C7CC5}" destId="{9C73C0DC-6E95-4A0D-80FD-689DAF631C9F}" srcOrd="0" destOrd="0" presId="urn:microsoft.com/office/officeart/2005/8/layout/hProcess6"/>
    <dgm:cxn modelId="{57C95733-8044-40D4-A425-ED996B84B18B}" type="presParOf" srcId="{5F9EF74E-E5BC-479C-8F62-EC2DA38C7CC5}" destId="{C25ACDF9-F349-4D7F-9299-913B17F4C8AC}" srcOrd="1" destOrd="0" presId="urn:microsoft.com/office/officeart/2005/8/layout/hProcess6"/>
    <dgm:cxn modelId="{2AFAC3DC-3281-4510-BD8B-31127978BD72}" type="presParOf" srcId="{5F9EF74E-E5BC-479C-8F62-EC2DA38C7CC5}" destId="{6FBB808C-06B6-4559-B6E1-8612D7E438E6}" srcOrd="2" destOrd="0" presId="urn:microsoft.com/office/officeart/2005/8/layout/hProcess6"/>
    <dgm:cxn modelId="{8A59BEB3-4F95-47F9-BA25-766EEB224E14}" type="presParOf" srcId="{5F9EF74E-E5BC-479C-8F62-EC2DA38C7CC5}" destId="{04EB047D-0035-4E44-B2B7-60B97B6EED2B}" srcOrd="3" destOrd="0" presId="urn:microsoft.com/office/officeart/2005/8/layout/hProcess6"/>
    <dgm:cxn modelId="{ECD7B633-C2F5-41FF-996A-68B15A03126B}" type="presParOf" srcId="{071B76EB-525C-4C77-ABF2-92EE29794F7D}" destId="{A86A5D52-4292-4DCE-93F2-28672EDD8AEB}" srcOrd="3" destOrd="0" presId="urn:microsoft.com/office/officeart/2005/8/layout/hProcess6"/>
    <dgm:cxn modelId="{F23DAF7E-66A0-46FD-8E2F-D521CDA8042D}" type="presParOf" srcId="{071B76EB-525C-4C77-ABF2-92EE29794F7D}" destId="{B7D6A434-C6E7-4BA5-8A51-2384D7486C15}" srcOrd="4" destOrd="0" presId="urn:microsoft.com/office/officeart/2005/8/layout/hProcess6"/>
    <dgm:cxn modelId="{C23EF1F4-B4CE-4843-8BC4-E60D368FFFEA}" type="presParOf" srcId="{B7D6A434-C6E7-4BA5-8A51-2384D7486C15}" destId="{41B49328-2C5F-412E-AAD2-D65ED12FB661}" srcOrd="0" destOrd="0" presId="urn:microsoft.com/office/officeart/2005/8/layout/hProcess6"/>
    <dgm:cxn modelId="{51820B9C-D429-46ED-9A2D-BB08EC46CFEC}" type="presParOf" srcId="{B7D6A434-C6E7-4BA5-8A51-2384D7486C15}" destId="{7EEA4590-1FEF-45CB-B1EF-1B27A9584480}" srcOrd="1" destOrd="0" presId="urn:microsoft.com/office/officeart/2005/8/layout/hProcess6"/>
    <dgm:cxn modelId="{26DFEC10-1E6C-480E-8DD2-DACD8A747941}" type="presParOf" srcId="{B7D6A434-C6E7-4BA5-8A51-2384D7486C15}" destId="{83E46AEC-75A6-4992-A29D-52F9935905DE}" srcOrd="2" destOrd="0" presId="urn:microsoft.com/office/officeart/2005/8/layout/hProcess6"/>
    <dgm:cxn modelId="{C8413ED9-8E73-4B6E-AB64-405A76E14338}" type="presParOf" srcId="{B7D6A434-C6E7-4BA5-8A51-2384D7486C15}" destId="{8DC91499-FEF5-45A8-AA2F-BA73AC4D081A}" srcOrd="3" destOrd="0" presId="urn:microsoft.com/office/officeart/2005/8/layout/hProcess6"/>
    <dgm:cxn modelId="{E7190CE9-C66A-4E98-ABF3-3EA6205A1372}" type="presParOf" srcId="{071B76EB-525C-4C77-ABF2-92EE29794F7D}" destId="{65CF0972-C857-449E-A5EC-40F71B689EFA}" srcOrd="5" destOrd="0" presId="urn:microsoft.com/office/officeart/2005/8/layout/hProcess6"/>
    <dgm:cxn modelId="{6BB0F1E1-4568-4C13-8B7E-3689C7067A46}" type="presParOf" srcId="{071B76EB-525C-4C77-ABF2-92EE29794F7D}" destId="{24CD813C-1D85-49F5-BFC0-F30385BFF4F7}" srcOrd="6" destOrd="0" presId="urn:microsoft.com/office/officeart/2005/8/layout/hProcess6"/>
    <dgm:cxn modelId="{37290A7B-D750-408E-A87D-59400ECA42B1}" type="presParOf" srcId="{24CD813C-1D85-49F5-BFC0-F30385BFF4F7}" destId="{06657F5D-39B6-4719-8E9C-09230EC1A667}" srcOrd="0" destOrd="0" presId="urn:microsoft.com/office/officeart/2005/8/layout/hProcess6"/>
    <dgm:cxn modelId="{E06A0E76-06FD-4E35-A1F6-1C6E2BCD3282}" type="presParOf" srcId="{24CD813C-1D85-49F5-BFC0-F30385BFF4F7}" destId="{1837FC1E-B96F-492E-805F-4D234E4210A9}" srcOrd="1" destOrd="0" presId="urn:microsoft.com/office/officeart/2005/8/layout/hProcess6"/>
    <dgm:cxn modelId="{C5DF0659-D91D-47E4-AD2C-6FDF6B77013F}" type="presParOf" srcId="{24CD813C-1D85-49F5-BFC0-F30385BFF4F7}" destId="{FD83F54E-D3E9-49BE-B251-C3C9883F5E9C}" srcOrd="2" destOrd="0" presId="urn:microsoft.com/office/officeart/2005/8/layout/hProcess6"/>
    <dgm:cxn modelId="{B4698355-B828-45F8-BD98-5147D3DA3C78}" type="presParOf" srcId="{24CD813C-1D85-49F5-BFC0-F30385BFF4F7}" destId="{C74E736F-E430-40C2-A653-81B6F7D7C109}" srcOrd="3" destOrd="0" presId="urn:microsoft.com/office/officeart/2005/8/layout/hProcess6"/>
    <dgm:cxn modelId="{1D2158D0-8243-42A5-86D5-7ED04163CBA7}" type="presParOf" srcId="{071B76EB-525C-4C77-ABF2-92EE29794F7D}" destId="{A51109BF-6406-40D9-BC14-9CCA11496FE1}" srcOrd="7" destOrd="0" presId="urn:microsoft.com/office/officeart/2005/8/layout/hProcess6"/>
    <dgm:cxn modelId="{3E2DFF70-8AA0-4F31-A947-0DD31CF6937A}" type="presParOf" srcId="{071B76EB-525C-4C77-ABF2-92EE29794F7D}" destId="{735A134C-3B9E-44F6-9499-15DF11EC9925}" srcOrd="8" destOrd="0" presId="urn:microsoft.com/office/officeart/2005/8/layout/hProcess6"/>
    <dgm:cxn modelId="{5438407D-72E2-4B42-B4FC-BA646CA86C4C}" type="presParOf" srcId="{735A134C-3B9E-44F6-9499-15DF11EC9925}" destId="{C9E72EFE-05DE-4E9D-96F5-81340E7EA84E}" srcOrd="0" destOrd="0" presId="urn:microsoft.com/office/officeart/2005/8/layout/hProcess6"/>
    <dgm:cxn modelId="{DE61E66C-75E6-4C94-9C7B-51EECEFC5D62}" type="presParOf" srcId="{735A134C-3B9E-44F6-9499-15DF11EC9925}" destId="{5D91C2BB-1E71-4E46-952D-458318936F5E}" srcOrd="1" destOrd="0" presId="urn:microsoft.com/office/officeart/2005/8/layout/hProcess6"/>
    <dgm:cxn modelId="{A92ADBBA-19FE-4806-8A2B-3132418C7FD2}" type="presParOf" srcId="{735A134C-3B9E-44F6-9499-15DF11EC9925}" destId="{BD0595F2-0B34-4BB1-8FAB-E962F4A45811}" srcOrd="2" destOrd="0" presId="urn:microsoft.com/office/officeart/2005/8/layout/hProcess6"/>
    <dgm:cxn modelId="{AACBB785-8B91-4F9F-A0FC-031BAFF3E00C}" type="presParOf" srcId="{735A134C-3B9E-44F6-9499-15DF11EC9925}" destId="{DE2DC22D-107A-4739-830C-832936FD5277}" srcOrd="3" destOrd="0" presId="urn:microsoft.com/office/officeart/2005/8/layout/hProcess6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824BDE0-2C42-4ADA-BC76-709B51735F0F}" type="doc">
      <dgm:prSet loTypeId="urn:microsoft.com/office/officeart/2005/8/layout/hProcess9" loCatId="process" qsTypeId="urn:microsoft.com/office/officeart/2005/8/quickstyle/3d2" qsCatId="3D" csTypeId="urn:microsoft.com/office/officeart/2005/8/colors/colorful5" csCatId="colorful" phldr="1"/>
      <dgm:spPr/>
    </dgm:pt>
    <dgm:pt modelId="{C9296D15-A21D-4C03-B7AA-6AE0AF75352B}">
      <dgm:prSet phldrT="[Text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>
              <a:solidFill>
                <a:schemeClr val="tx1"/>
              </a:solidFill>
              <a:cs typeface="Arabic Transparent" pitchFamily="2" charset="-78"/>
            </a:rPr>
            <a:t>Pre-Production</a:t>
          </a:r>
          <a:endParaRPr lang="en-US" dirty="0"/>
        </a:p>
      </dgm:t>
    </dgm:pt>
    <dgm:pt modelId="{9ED2D783-F6D9-4124-8E69-40CDC65EE581}" type="parTrans" cxnId="{F808E709-920B-4A64-8792-5433EA8C7A26}">
      <dgm:prSet/>
      <dgm:spPr/>
      <dgm:t>
        <a:bodyPr/>
        <a:lstStyle/>
        <a:p>
          <a:endParaRPr lang="en-US"/>
        </a:p>
      </dgm:t>
    </dgm:pt>
    <dgm:pt modelId="{C0D19EFA-FED2-4C86-89EA-07EA451430C5}" type="sibTrans" cxnId="{F808E709-920B-4A64-8792-5433EA8C7A26}">
      <dgm:prSet/>
      <dgm:spPr/>
      <dgm:t>
        <a:bodyPr/>
        <a:lstStyle/>
        <a:p>
          <a:endParaRPr lang="en-US"/>
        </a:p>
      </dgm:t>
    </dgm:pt>
    <dgm:pt modelId="{09299861-3B4F-4332-A52E-A0E7EF75D3FF}">
      <dgm:prSet phldrT="[Text]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>
              <a:solidFill>
                <a:schemeClr val="tx1"/>
              </a:solidFill>
              <a:cs typeface="Arabic Transparent" pitchFamily="2" charset="-78"/>
            </a:rPr>
            <a:t>AT Production</a:t>
          </a:r>
          <a:endParaRPr lang="en-US" dirty="0">
            <a:solidFill>
              <a:schemeClr val="tx1"/>
            </a:solidFill>
            <a:cs typeface="Arabic Transparent" pitchFamily="2" charset="-78"/>
          </a:endParaRPr>
        </a:p>
      </dgm:t>
    </dgm:pt>
    <dgm:pt modelId="{608BBA4F-61DD-44EE-B7B7-11A5186A9943}" type="parTrans" cxnId="{492DEECB-6320-4632-84E7-F238B5B9F4D6}">
      <dgm:prSet/>
      <dgm:spPr/>
      <dgm:t>
        <a:bodyPr/>
        <a:lstStyle/>
        <a:p>
          <a:endParaRPr lang="en-US"/>
        </a:p>
      </dgm:t>
    </dgm:pt>
    <dgm:pt modelId="{CF9C3401-67DE-4094-9388-237AFC4E5D8E}" type="sibTrans" cxnId="{492DEECB-6320-4632-84E7-F238B5B9F4D6}">
      <dgm:prSet/>
      <dgm:spPr/>
      <dgm:t>
        <a:bodyPr/>
        <a:lstStyle/>
        <a:p>
          <a:endParaRPr lang="en-US"/>
        </a:p>
      </dgm:t>
    </dgm:pt>
    <dgm:pt modelId="{D35BA67B-5751-4110-B8A4-E9D3E18C1325}">
      <dgm:prSet phldrT="[Text]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>
              <a:solidFill>
                <a:schemeClr val="tx1"/>
              </a:solidFill>
              <a:cs typeface="Arabic Transparent" pitchFamily="2" charset="-78"/>
            </a:rPr>
            <a:t>After Production</a:t>
          </a:r>
          <a:endParaRPr lang="en-US" dirty="0">
            <a:solidFill>
              <a:schemeClr val="tx1"/>
            </a:solidFill>
            <a:cs typeface="Arabic Transparent" pitchFamily="2" charset="-78"/>
          </a:endParaRPr>
        </a:p>
      </dgm:t>
    </dgm:pt>
    <dgm:pt modelId="{DF05EC7F-9217-4FAC-8D4F-3ED3C721A680}" type="parTrans" cxnId="{985EE0AB-B9A2-432E-AADC-AD1458BA64A4}">
      <dgm:prSet/>
      <dgm:spPr/>
      <dgm:t>
        <a:bodyPr/>
        <a:lstStyle/>
        <a:p>
          <a:endParaRPr lang="en-US"/>
        </a:p>
      </dgm:t>
    </dgm:pt>
    <dgm:pt modelId="{DC77A364-F9F8-429F-A63A-DB37C21D357E}" type="sibTrans" cxnId="{985EE0AB-B9A2-432E-AADC-AD1458BA64A4}">
      <dgm:prSet/>
      <dgm:spPr/>
      <dgm:t>
        <a:bodyPr/>
        <a:lstStyle/>
        <a:p>
          <a:endParaRPr lang="en-US"/>
        </a:p>
      </dgm:t>
    </dgm:pt>
    <dgm:pt modelId="{C7EC3773-B572-4042-9B85-C66C4DD811A4}" type="pres">
      <dgm:prSet presAssocID="{3824BDE0-2C42-4ADA-BC76-709B51735F0F}" presName="CompostProcess" presStyleCnt="0">
        <dgm:presLayoutVars>
          <dgm:dir/>
          <dgm:resizeHandles val="exact"/>
        </dgm:presLayoutVars>
      </dgm:prSet>
      <dgm:spPr/>
    </dgm:pt>
    <dgm:pt modelId="{8A3A3F2B-417C-4B4E-98DC-7C5A32E31AE5}" type="pres">
      <dgm:prSet presAssocID="{3824BDE0-2C42-4ADA-BC76-709B51735F0F}" presName="arrow" presStyleLbl="bgShp" presStyleIdx="0" presStyleCnt="1" custAng="0"/>
      <dgm:spPr/>
    </dgm:pt>
    <dgm:pt modelId="{FEB4217B-445F-4AFD-AA87-9896E4E8EBBB}" type="pres">
      <dgm:prSet presAssocID="{3824BDE0-2C42-4ADA-BC76-709B51735F0F}" presName="linearProcess" presStyleCnt="0"/>
      <dgm:spPr/>
    </dgm:pt>
    <dgm:pt modelId="{92E83570-0F3E-40AF-998C-4F7EA3BDBA8E}" type="pres">
      <dgm:prSet presAssocID="{C9296D15-A21D-4C03-B7AA-6AE0AF75352B}" presName="textNode" presStyleLbl="node1" presStyleIdx="0" presStyleCnt="3" custLinFactNeighborX="-71299" custLinFactNeighborY="446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3BC8C8-976E-4FA0-B0EA-0AE42E25B83D}" type="pres">
      <dgm:prSet presAssocID="{C0D19EFA-FED2-4C86-89EA-07EA451430C5}" presName="sibTrans" presStyleCnt="0"/>
      <dgm:spPr/>
    </dgm:pt>
    <dgm:pt modelId="{F082E303-8A5A-4610-B20B-93ADB4C9B307}" type="pres">
      <dgm:prSet presAssocID="{09299861-3B4F-4332-A52E-A0E7EF75D3FF}" presName="textNode" presStyleLbl="node1" presStyleIdx="1" presStyleCnt="3" custLinFactX="-2761" custLinFactNeighborX="-100000" custLinFactNeighborY="446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A70CBE-1FC6-466C-9C91-34AB56078C54}" type="pres">
      <dgm:prSet presAssocID="{CF9C3401-67DE-4094-9388-237AFC4E5D8E}" presName="sibTrans" presStyleCnt="0"/>
      <dgm:spPr/>
    </dgm:pt>
    <dgm:pt modelId="{1F265966-E65B-4567-8739-362A04D8A6B8}" type="pres">
      <dgm:prSet presAssocID="{D35BA67B-5751-4110-B8A4-E9D3E18C1325}" presName="textNode" presStyleLbl="node1" presStyleIdx="2" presStyleCnt="3" custLinFactX="-7379" custLinFactNeighborX="-100000" custLinFactNeighborY="446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92DEECB-6320-4632-84E7-F238B5B9F4D6}" srcId="{3824BDE0-2C42-4ADA-BC76-709B51735F0F}" destId="{09299861-3B4F-4332-A52E-A0E7EF75D3FF}" srcOrd="1" destOrd="0" parTransId="{608BBA4F-61DD-44EE-B7B7-11A5186A9943}" sibTransId="{CF9C3401-67DE-4094-9388-237AFC4E5D8E}"/>
    <dgm:cxn modelId="{C2A1FB27-643A-44AC-93BE-ADBFC5F84E4B}" type="presOf" srcId="{C9296D15-A21D-4C03-B7AA-6AE0AF75352B}" destId="{92E83570-0F3E-40AF-998C-4F7EA3BDBA8E}" srcOrd="0" destOrd="0" presId="urn:microsoft.com/office/officeart/2005/8/layout/hProcess9"/>
    <dgm:cxn modelId="{EFA142DA-1073-442F-A09F-FE2E3BDA0117}" type="presOf" srcId="{3824BDE0-2C42-4ADA-BC76-709B51735F0F}" destId="{C7EC3773-B572-4042-9B85-C66C4DD811A4}" srcOrd="0" destOrd="0" presId="urn:microsoft.com/office/officeart/2005/8/layout/hProcess9"/>
    <dgm:cxn modelId="{7A01B497-8012-4551-9150-6DD8F921FB2D}" type="presOf" srcId="{D35BA67B-5751-4110-B8A4-E9D3E18C1325}" destId="{1F265966-E65B-4567-8739-362A04D8A6B8}" srcOrd="0" destOrd="0" presId="urn:microsoft.com/office/officeart/2005/8/layout/hProcess9"/>
    <dgm:cxn modelId="{F808E709-920B-4A64-8792-5433EA8C7A26}" srcId="{3824BDE0-2C42-4ADA-BC76-709B51735F0F}" destId="{C9296D15-A21D-4C03-B7AA-6AE0AF75352B}" srcOrd="0" destOrd="0" parTransId="{9ED2D783-F6D9-4124-8E69-40CDC65EE581}" sibTransId="{C0D19EFA-FED2-4C86-89EA-07EA451430C5}"/>
    <dgm:cxn modelId="{985EE0AB-B9A2-432E-AADC-AD1458BA64A4}" srcId="{3824BDE0-2C42-4ADA-BC76-709B51735F0F}" destId="{D35BA67B-5751-4110-B8A4-E9D3E18C1325}" srcOrd="2" destOrd="0" parTransId="{DF05EC7F-9217-4FAC-8D4F-3ED3C721A680}" sibTransId="{DC77A364-F9F8-429F-A63A-DB37C21D357E}"/>
    <dgm:cxn modelId="{B97C157F-8B91-4213-BC06-850003117C32}" type="presOf" srcId="{09299861-3B4F-4332-A52E-A0E7EF75D3FF}" destId="{F082E303-8A5A-4610-B20B-93ADB4C9B307}" srcOrd="0" destOrd="0" presId="urn:microsoft.com/office/officeart/2005/8/layout/hProcess9"/>
    <dgm:cxn modelId="{CAD35F16-A50D-4DC8-9191-7AC7D5B31EAA}" type="presParOf" srcId="{C7EC3773-B572-4042-9B85-C66C4DD811A4}" destId="{8A3A3F2B-417C-4B4E-98DC-7C5A32E31AE5}" srcOrd="0" destOrd="0" presId="urn:microsoft.com/office/officeart/2005/8/layout/hProcess9"/>
    <dgm:cxn modelId="{51908834-1F37-41B3-A51C-7A8C79CB45BC}" type="presParOf" srcId="{C7EC3773-B572-4042-9B85-C66C4DD811A4}" destId="{FEB4217B-445F-4AFD-AA87-9896E4E8EBBB}" srcOrd="1" destOrd="0" presId="urn:microsoft.com/office/officeart/2005/8/layout/hProcess9"/>
    <dgm:cxn modelId="{C1C30006-A01A-4BD0-BD00-6CBFDE501A97}" type="presParOf" srcId="{FEB4217B-445F-4AFD-AA87-9896E4E8EBBB}" destId="{92E83570-0F3E-40AF-998C-4F7EA3BDBA8E}" srcOrd="0" destOrd="0" presId="urn:microsoft.com/office/officeart/2005/8/layout/hProcess9"/>
    <dgm:cxn modelId="{AE9AEAE3-8AD9-4DDA-BEFA-F33B12AD152E}" type="presParOf" srcId="{FEB4217B-445F-4AFD-AA87-9896E4E8EBBB}" destId="{F23BC8C8-976E-4FA0-B0EA-0AE42E25B83D}" srcOrd="1" destOrd="0" presId="urn:microsoft.com/office/officeart/2005/8/layout/hProcess9"/>
    <dgm:cxn modelId="{4FC1C995-E809-436F-B689-2C92BCC2BFE3}" type="presParOf" srcId="{FEB4217B-445F-4AFD-AA87-9896E4E8EBBB}" destId="{F082E303-8A5A-4610-B20B-93ADB4C9B307}" srcOrd="2" destOrd="0" presId="urn:microsoft.com/office/officeart/2005/8/layout/hProcess9"/>
    <dgm:cxn modelId="{5D46228F-BD11-46BD-8A44-F83BABD019CE}" type="presParOf" srcId="{FEB4217B-445F-4AFD-AA87-9896E4E8EBBB}" destId="{97A70CBE-1FC6-466C-9C91-34AB56078C54}" srcOrd="3" destOrd="0" presId="urn:microsoft.com/office/officeart/2005/8/layout/hProcess9"/>
    <dgm:cxn modelId="{6C6B4059-0448-45A6-B6A0-94888D9EDA49}" type="presParOf" srcId="{FEB4217B-445F-4AFD-AA87-9896E4E8EBBB}" destId="{1F265966-E65B-4567-8739-362A04D8A6B8}" srcOrd="4" destOrd="0" presId="urn:microsoft.com/office/officeart/2005/8/layout/hProcess9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F210EF4-93B9-44A6-96AD-15D875FAACCE}" type="doc">
      <dgm:prSet loTypeId="urn:microsoft.com/office/officeart/2005/8/layout/hProcess6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C50E9910-C4CB-4C96-BD46-7C3F8E5287FF}">
      <dgm:prSet phldrT="[Text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just" rtl="0"/>
          <a:r>
            <a:rPr lang="en-US" dirty="0" smtClean="0">
              <a:solidFill>
                <a:schemeClr val="tx1"/>
              </a:solidFill>
              <a:cs typeface="Arabic Transparent" pitchFamily="2" charset="-78"/>
            </a:rPr>
            <a:t>Production Inputs </a:t>
          </a:r>
          <a:endParaRPr lang="en-US" dirty="0">
            <a:solidFill>
              <a:schemeClr val="tx1"/>
            </a:solidFill>
            <a:cs typeface="Arabic Transparent" pitchFamily="2" charset="-78"/>
          </a:endParaRPr>
        </a:p>
      </dgm:t>
    </dgm:pt>
    <dgm:pt modelId="{D54ABEF5-39D7-4106-88FF-8DED893C0BDA}" type="parTrans" cxnId="{8057F676-7D1F-4C29-A588-4FBD82D1A9A2}">
      <dgm:prSet/>
      <dgm:spPr/>
      <dgm:t>
        <a:bodyPr/>
        <a:lstStyle/>
        <a:p>
          <a:endParaRPr lang="en-US"/>
        </a:p>
      </dgm:t>
    </dgm:pt>
    <dgm:pt modelId="{F39ECE36-0760-4012-A48B-95320A30C4FE}" type="sibTrans" cxnId="{8057F676-7D1F-4C29-A588-4FBD82D1A9A2}">
      <dgm:prSet/>
      <dgm:spPr/>
      <dgm:t>
        <a:bodyPr/>
        <a:lstStyle/>
        <a:p>
          <a:endParaRPr lang="en-US"/>
        </a:p>
      </dgm:t>
    </dgm:pt>
    <dgm:pt modelId="{19E20C98-B3EA-4CF8-8003-FC10D9F207DB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 vert="horz" anchor="t"/>
        <a:lstStyle/>
        <a:p>
          <a:pPr algn="just" rtl="0"/>
          <a:r>
            <a:rPr lang="en-US" sz="1000" b="1" i="1" dirty="0" err="1" smtClean="0"/>
            <a:t>Murabaha</a:t>
          </a:r>
          <a:endParaRPr lang="en-US" sz="1000" b="1" i="1" dirty="0"/>
        </a:p>
      </dgm:t>
    </dgm:pt>
    <dgm:pt modelId="{81705A09-FC78-4CF5-BF1B-D415E312182E}" type="parTrans" cxnId="{D04C2BA3-0B9D-47A4-8837-6ED4C201109B}">
      <dgm:prSet/>
      <dgm:spPr/>
      <dgm:t>
        <a:bodyPr/>
        <a:lstStyle/>
        <a:p>
          <a:endParaRPr lang="en-US"/>
        </a:p>
      </dgm:t>
    </dgm:pt>
    <dgm:pt modelId="{AE3BBBA5-B6D3-4606-B979-1BA09C1A82DE}" type="sibTrans" cxnId="{D04C2BA3-0B9D-47A4-8837-6ED4C201109B}">
      <dgm:prSet/>
      <dgm:spPr/>
      <dgm:t>
        <a:bodyPr/>
        <a:lstStyle/>
        <a:p>
          <a:endParaRPr lang="en-US"/>
        </a:p>
      </dgm:t>
    </dgm:pt>
    <dgm:pt modelId="{461DAEAA-A4E3-41C2-BF86-0384227D565E}">
      <dgm:prSet phldrT="[Text]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just" rtl="0"/>
          <a:r>
            <a:rPr lang="en-US" dirty="0" smtClean="0">
              <a:solidFill>
                <a:schemeClr val="tx1"/>
              </a:solidFill>
              <a:cs typeface="Arabic Transparent" pitchFamily="2" charset="-78"/>
            </a:rPr>
            <a:t>Production Support</a:t>
          </a:r>
          <a:endParaRPr lang="en-US" dirty="0">
            <a:solidFill>
              <a:schemeClr val="tx1"/>
            </a:solidFill>
            <a:cs typeface="Arabic Transparent" pitchFamily="2" charset="-78"/>
          </a:endParaRPr>
        </a:p>
      </dgm:t>
    </dgm:pt>
    <dgm:pt modelId="{89CE35CD-746B-455A-9935-4DAF19B09E50}" type="parTrans" cxnId="{056C76AC-22FA-4EB8-B5BF-B8C2771A23AE}">
      <dgm:prSet/>
      <dgm:spPr/>
      <dgm:t>
        <a:bodyPr/>
        <a:lstStyle/>
        <a:p>
          <a:endParaRPr lang="en-US"/>
        </a:p>
      </dgm:t>
    </dgm:pt>
    <dgm:pt modelId="{9E5CCD1C-7D23-4E6E-A5BD-EFC8B0D6106C}" type="sibTrans" cxnId="{056C76AC-22FA-4EB8-B5BF-B8C2771A23AE}">
      <dgm:prSet/>
      <dgm:spPr/>
      <dgm:t>
        <a:bodyPr/>
        <a:lstStyle/>
        <a:p>
          <a:endParaRPr lang="en-US"/>
        </a:p>
      </dgm:t>
    </dgm:pt>
    <dgm:pt modelId="{07F5E60A-D603-4F0C-8052-09AFFD2C914B}">
      <dgm:prSet phldrT="[Text]"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 vert="horz" anchor="t"/>
        <a:lstStyle/>
        <a:p>
          <a:pPr algn="just" rtl="0"/>
          <a:endParaRPr lang="en-US" sz="900" dirty="0"/>
        </a:p>
      </dgm:t>
    </dgm:pt>
    <dgm:pt modelId="{9701CF9D-6D3A-4A0A-B9CA-B495716ED835}" type="parTrans" cxnId="{ACC00961-D3A0-4A01-8BA2-4481995BF91D}">
      <dgm:prSet/>
      <dgm:spPr/>
      <dgm:t>
        <a:bodyPr/>
        <a:lstStyle/>
        <a:p>
          <a:endParaRPr lang="en-US"/>
        </a:p>
      </dgm:t>
    </dgm:pt>
    <dgm:pt modelId="{BE476198-88CF-4BD3-A936-1892F7A1221E}" type="sibTrans" cxnId="{ACC00961-D3A0-4A01-8BA2-4481995BF91D}">
      <dgm:prSet/>
      <dgm:spPr/>
      <dgm:t>
        <a:bodyPr/>
        <a:lstStyle/>
        <a:p>
          <a:endParaRPr lang="en-US"/>
        </a:p>
      </dgm:t>
    </dgm:pt>
    <dgm:pt modelId="{17D0F8F0-56C2-4D48-BFF3-23F2DF85188B}">
      <dgm:prSet phldrT="[Text]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algn="just" rtl="0"/>
          <a:r>
            <a:rPr lang="en-US" dirty="0" smtClean="0">
              <a:solidFill>
                <a:schemeClr val="tx1"/>
              </a:solidFill>
              <a:cs typeface="Arabic Transparent" pitchFamily="2" charset="-78"/>
            </a:rPr>
            <a:t>Marketing Support</a:t>
          </a:r>
          <a:endParaRPr lang="en-US" dirty="0">
            <a:solidFill>
              <a:schemeClr val="tx1"/>
            </a:solidFill>
            <a:cs typeface="Arabic Transparent" pitchFamily="2" charset="-78"/>
          </a:endParaRPr>
        </a:p>
      </dgm:t>
    </dgm:pt>
    <dgm:pt modelId="{EB5028CA-31EB-4CAF-8EB0-8354DF056E8D}" type="parTrans" cxnId="{79A2757F-436F-4055-9146-8BE9716678A8}">
      <dgm:prSet/>
      <dgm:spPr/>
      <dgm:t>
        <a:bodyPr/>
        <a:lstStyle/>
        <a:p>
          <a:endParaRPr lang="en-US"/>
        </a:p>
      </dgm:t>
    </dgm:pt>
    <dgm:pt modelId="{AF1E76A1-0667-47EC-B0F5-F7B2A6B1A3F8}" type="sibTrans" cxnId="{79A2757F-436F-4055-9146-8BE9716678A8}">
      <dgm:prSet/>
      <dgm:spPr/>
      <dgm:t>
        <a:bodyPr/>
        <a:lstStyle/>
        <a:p>
          <a:endParaRPr lang="en-US"/>
        </a:p>
      </dgm:t>
    </dgm:pt>
    <dgm:pt modelId="{C601F51B-AFA0-40B8-A4A6-183AC3DF8890}">
      <dgm:prSet phldrT="[Tex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 vert="horz" anchor="t"/>
        <a:lstStyle/>
        <a:p>
          <a:pPr algn="just" rtl="0"/>
          <a:endParaRPr lang="en-US" sz="900" dirty="0"/>
        </a:p>
      </dgm:t>
    </dgm:pt>
    <dgm:pt modelId="{FB4EEE3D-1EE0-4B93-B9CA-F87E8F6AA63A}" type="parTrans" cxnId="{D4E86A3B-407F-47F7-8A91-B9CBF25CBB9B}">
      <dgm:prSet/>
      <dgm:spPr/>
      <dgm:t>
        <a:bodyPr/>
        <a:lstStyle/>
        <a:p>
          <a:endParaRPr lang="en-US"/>
        </a:p>
      </dgm:t>
    </dgm:pt>
    <dgm:pt modelId="{93350CF9-D8AC-4509-9731-8758A924C126}" type="sibTrans" cxnId="{D4E86A3B-407F-47F7-8A91-B9CBF25CBB9B}">
      <dgm:prSet/>
      <dgm:spPr/>
      <dgm:t>
        <a:bodyPr/>
        <a:lstStyle/>
        <a:p>
          <a:endParaRPr lang="en-US"/>
        </a:p>
      </dgm:t>
    </dgm:pt>
    <dgm:pt modelId="{C5165B68-AF98-4428-9600-B5008C6DCCB2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 vert="horz" anchor="t"/>
        <a:lstStyle/>
        <a:p>
          <a:pPr algn="just" rtl="0"/>
          <a:endParaRPr lang="en-US" sz="900" dirty="0"/>
        </a:p>
      </dgm:t>
    </dgm:pt>
    <dgm:pt modelId="{B023E4EE-18D1-47E8-B2EC-4F00768597F4}" type="sibTrans" cxnId="{0A431F4E-5061-4F90-8C93-D09F97F3A214}">
      <dgm:prSet/>
      <dgm:spPr/>
      <dgm:t>
        <a:bodyPr/>
        <a:lstStyle/>
        <a:p>
          <a:endParaRPr lang="en-US"/>
        </a:p>
      </dgm:t>
    </dgm:pt>
    <dgm:pt modelId="{C92F2B16-FD99-4F02-8125-128158DB9027}" type="parTrans" cxnId="{0A431F4E-5061-4F90-8C93-D09F97F3A214}">
      <dgm:prSet/>
      <dgm:spPr/>
      <dgm:t>
        <a:bodyPr/>
        <a:lstStyle/>
        <a:p>
          <a:endParaRPr lang="en-US"/>
        </a:p>
      </dgm:t>
    </dgm:pt>
    <dgm:pt modelId="{6CCE567D-5E41-494D-8C90-C1BE0048BFE1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 vert="horz" anchor="t"/>
        <a:lstStyle/>
        <a:p>
          <a:pPr algn="just" rtl="0"/>
          <a:endParaRPr lang="en-US" sz="900" dirty="0"/>
        </a:p>
      </dgm:t>
    </dgm:pt>
    <dgm:pt modelId="{8775E910-E485-4DC3-90D5-9F6BC3927FB1}" type="sibTrans" cxnId="{483DF39C-A4C2-4BEA-8454-2C98EA2D5A67}">
      <dgm:prSet/>
      <dgm:spPr/>
      <dgm:t>
        <a:bodyPr/>
        <a:lstStyle/>
        <a:p>
          <a:endParaRPr lang="en-US"/>
        </a:p>
      </dgm:t>
    </dgm:pt>
    <dgm:pt modelId="{729E3F5B-8837-4B41-A4C9-497481B31FE2}" type="parTrans" cxnId="{483DF39C-A4C2-4BEA-8454-2C98EA2D5A67}">
      <dgm:prSet/>
      <dgm:spPr/>
      <dgm:t>
        <a:bodyPr/>
        <a:lstStyle/>
        <a:p>
          <a:endParaRPr lang="en-US"/>
        </a:p>
      </dgm:t>
    </dgm:pt>
    <dgm:pt modelId="{67EEECE9-FE75-4BB3-AB3E-FF90ECDCE86F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 vert="horz" anchor="t"/>
        <a:lstStyle/>
        <a:p>
          <a:pPr algn="just" rtl="0"/>
          <a:endParaRPr lang="en-US" sz="900" dirty="0"/>
        </a:p>
      </dgm:t>
    </dgm:pt>
    <dgm:pt modelId="{BC096F3C-7166-4AC4-81AA-C9E5EE201ED5}" type="parTrans" cxnId="{BA808766-0F30-457B-829C-BD3E6FB8BE55}">
      <dgm:prSet/>
      <dgm:spPr/>
      <dgm:t>
        <a:bodyPr/>
        <a:lstStyle/>
        <a:p>
          <a:pPr rtl="1"/>
          <a:endParaRPr lang="ar-SA"/>
        </a:p>
      </dgm:t>
    </dgm:pt>
    <dgm:pt modelId="{10671666-A265-4CC6-BB68-2762F8E79E39}" type="sibTrans" cxnId="{BA808766-0F30-457B-829C-BD3E6FB8BE55}">
      <dgm:prSet/>
      <dgm:spPr/>
      <dgm:t>
        <a:bodyPr/>
        <a:lstStyle/>
        <a:p>
          <a:pPr rtl="1"/>
          <a:endParaRPr lang="ar-SA"/>
        </a:p>
      </dgm:t>
    </dgm:pt>
    <dgm:pt modelId="{9E05696D-798B-4ED2-A7B6-36A7820116D4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 vert="horz" anchor="t"/>
        <a:lstStyle/>
        <a:p>
          <a:pPr algn="just" rtl="0"/>
          <a:endParaRPr lang="en-US" sz="900" dirty="0"/>
        </a:p>
      </dgm:t>
    </dgm:pt>
    <dgm:pt modelId="{D4700134-A289-4FAE-95D9-93F562C46E55}" type="parTrans" cxnId="{94F87A69-FFF6-4F0C-98BC-E19E64230ADB}">
      <dgm:prSet/>
      <dgm:spPr/>
      <dgm:t>
        <a:bodyPr/>
        <a:lstStyle/>
        <a:p>
          <a:pPr rtl="1"/>
          <a:endParaRPr lang="ar-SA"/>
        </a:p>
      </dgm:t>
    </dgm:pt>
    <dgm:pt modelId="{87F86538-DF06-48EC-A30E-9C70C3AAFC98}" type="sibTrans" cxnId="{94F87A69-FFF6-4F0C-98BC-E19E64230ADB}">
      <dgm:prSet/>
      <dgm:spPr/>
      <dgm:t>
        <a:bodyPr/>
        <a:lstStyle/>
        <a:p>
          <a:pPr rtl="1"/>
          <a:endParaRPr lang="ar-SA"/>
        </a:p>
      </dgm:t>
    </dgm:pt>
    <dgm:pt modelId="{EDDF5004-D6A3-4561-AD68-126A9346DD77}">
      <dgm:prSet custT="1"/>
      <dgm:spPr/>
      <dgm:t>
        <a:bodyPr vert="horz"/>
        <a:lstStyle/>
        <a:p>
          <a:pPr algn="r" rtl="0"/>
          <a:r>
            <a:rPr lang="en-US" sz="1000" b="1" i="1" dirty="0" smtClean="0"/>
            <a:t>Mudaraba</a:t>
          </a:r>
          <a:endParaRPr lang="en-US" sz="1000" b="1" i="1" dirty="0"/>
        </a:p>
      </dgm:t>
    </dgm:pt>
    <dgm:pt modelId="{2F288CC9-3240-4F96-BB26-BBA5C2D6AD2C}" type="parTrans" cxnId="{3AA2756C-CD37-42A2-9444-42E615C154EE}">
      <dgm:prSet/>
      <dgm:spPr/>
      <dgm:t>
        <a:bodyPr/>
        <a:lstStyle/>
        <a:p>
          <a:endParaRPr lang="en-US"/>
        </a:p>
      </dgm:t>
    </dgm:pt>
    <dgm:pt modelId="{A68C43B2-8736-437C-A57F-B8F063F6F3D2}" type="sibTrans" cxnId="{3AA2756C-CD37-42A2-9444-42E615C154EE}">
      <dgm:prSet/>
      <dgm:spPr/>
      <dgm:t>
        <a:bodyPr/>
        <a:lstStyle/>
        <a:p>
          <a:endParaRPr lang="en-US"/>
        </a:p>
      </dgm:t>
    </dgm:pt>
    <dgm:pt modelId="{A88E992C-591F-46A6-909D-399A75835A1B}">
      <dgm:prSet custT="1"/>
      <dgm:spPr/>
      <dgm:t>
        <a:bodyPr vert="horz"/>
        <a:lstStyle/>
        <a:p>
          <a:pPr algn="r" rtl="0"/>
          <a:endParaRPr lang="en-US" sz="1000" b="1" i="1" dirty="0"/>
        </a:p>
      </dgm:t>
    </dgm:pt>
    <dgm:pt modelId="{8822F8AF-487C-4A9D-B05C-ED5962188113}" type="parTrans" cxnId="{F6D84FDA-AA2C-4540-8834-E1A04C421353}">
      <dgm:prSet/>
      <dgm:spPr/>
      <dgm:t>
        <a:bodyPr/>
        <a:lstStyle/>
        <a:p>
          <a:pPr rtl="1"/>
          <a:endParaRPr lang="ar-SA"/>
        </a:p>
      </dgm:t>
    </dgm:pt>
    <dgm:pt modelId="{88297B79-BFAE-4693-AAC6-17515AD3EBDC}" type="sibTrans" cxnId="{F6D84FDA-AA2C-4540-8834-E1A04C421353}">
      <dgm:prSet/>
      <dgm:spPr/>
      <dgm:t>
        <a:bodyPr/>
        <a:lstStyle/>
        <a:p>
          <a:pPr rtl="1"/>
          <a:endParaRPr lang="ar-SA"/>
        </a:p>
      </dgm:t>
    </dgm:pt>
    <dgm:pt modelId="{84C46821-7253-49F5-BFF7-F9FDC4CCE0DA}">
      <dgm:prSet custT="1"/>
      <dgm:spPr/>
      <dgm:t>
        <a:bodyPr vert="horz"/>
        <a:lstStyle/>
        <a:p>
          <a:pPr rtl="0"/>
          <a:r>
            <a:rPr lang="en-US" sz="900" b="1" i="1" dirty="0" smtClean="0"/>
            <a:t>Mudaraba</a:t>
          </a:r>
          <a:endParaRPr lang="en-US" sz="900" b="1" i="1" dirty="0"/>
        </a:p>
      </dgm:t>
    </dgm:pt>
    <dgm:pt modelId="{9169DAA5-3E48-4489-BFF8-58C1D04966DB}" type="parTrans" cxnId="{565AF1D5-D859-43FD-8E18-7A6C6F8D1B64}">
      <dgm:prSet/>
      <dgm:spPr/>
      <dgm:t>
        <a:bodyPr/>
        <a:lstStyle/>
        <a:p>
          <a:endParaRPr lang="en-US"/>
        </a:p>
      </dgm:t>
    </dgm:pt>
    <dgm:pt modelId="{216AA1E5-F889-4D90-A9C0-BBCA1A5C67B9}" type="sibTrans" cxnId="{565AF1D5-D859-43FD-8E18-7A6C6F8D1B64}">
      <dgm:prSet/>
      <dgm:spPr/>
      <dgm:t>
        <a:bodyPr/>
        <a:lstStyle/>
        <a:p>
          <a:endParaRPr lang="en-US"/>
        </a:p>
      </dgm:t>
    </dgm:pt>
    <dgm:pt modelId="{C41C62EA-2D57-4E2F-B3F5-013E5FEBE88F}">
      <dgm:prSet custT="1"/>
      <dgm:spPr/>
      <dgm:t>
        <a:bodyPr vert="horz"/>
        <a:lstStyle/>
        <a:p>
          <a:pPr rtl="0"/>
          <a:endParaRPr lang="en-US" sz="900" b="1" i="1" dirty="0"/>
        </a:p>
      </dgm:t>
    </dgm:pt>
    <dgm:pt modelId="{97548994-4B42-4A62-986A-264CFBC44921}" type="parTrans" cxnId="{EEEA7FF9-B42F-4C99-B6AD-65D66A0FA649}">
      <dgm:prSet/>
      <dgm:spPr/>
      <dgm:t>
        <a:bodyPr/>
        <a:lstStyle/>
        <a:p>
          <a:pPr rtl="1"/>
          <a:endParaRPr lang="ar-SA"/>
        </a:p>
      </dgm:t>
    </dgm:pt>
    <dgm:pt modelId="{329CFF84-BFB2-48E9-8663-5CFFB4148ABF}" type="sibTrans" cxnId="{EEEA7FF9-B42F-4C99-B6AD-65D66A0FA649}">
      <dgm:prSet/>
      <dgm:spPr/>
      <dgm:t>
        <a:bodyPr/>
        <a:lstStyle/>
        <a:p>
          <a:pPr rtl="1"/>
          <a:endParaRPr lang="ar-SA"/>
        </a:p>
      </dgm:t>
    </dgm:pt>
    <dgm:pt modelId="{515E7B70-08AB-44EA-BB13-8FF1C1142A53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 vert="horz" anchor="t"/>
        <a:lstStyle/>
        <a:p>
          <a:pPr algn="just" rtl="0"/>
          <a:r>
            <a:rPr lang="en-US" sz="1000" b="1" i="1" dirty="0" smtClean="0"/>
            <a:t>Salam</a:t>
          </a:r>
          <a:endParaRPr lang="en-US" sz="1000" b="1" i="1" dirty="0"/>
        </a:p>
      </dgm:t>
    </dgm:pt>
    <dgm:pt modelId="{F9916BD1-97E5-4E22-BD8A-18F1B686EBED}" type="parTrans" cxnId="{95E91310-7695-444A-BCB4-AE71C316EACF}">
      <dgm:prSet/>
      <dgm:spPr/>
      <dgm:t>
        <a:bodyPr/>
        <a:lstStyle/>
        <a:p>
          <a:pPr rtl="1"/>
          <a:endParaRPr lang="ar-SA"/>
        </a:p>
      </dgm:t>
    </dgm:pt>
    <dgm:pt modelId="{ACD54979-BFAF-41C7-8636-0989FE24371F}" type="sibTrans" cxnId="{95E91310-7695-444A-BCB4-AE71C316EACF}">
      <dgm:prSet/>
      <dgm:spPr/>
      <dgm:t>
        <a:bodyPr/>
        <a:lstStyle/>
        <a:p>
          <a:pPr rtl="1"/>
          <a:endParaRPr lang="ar-SA"/>
        </a:p>
      </dgm:t>
    </dgm:pt>
    <dgm:pt modelId="{AA581F8F-07C3-4624-9699-5D549A637E57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 vert="horz" anchor="t"/>
        <a:lstStyle/>
        <a:p>
          <a:pPr algn="just" rtl="0"/>
          <a:r>
            <a:rPr lang="en-US" sz="1000" b="1" i="1" dirty="0" err="1" smtClean="0"/>
            <a:t>Bai-Ajil</a:t>
          </a:r>
          <a:endParaRPr lang="en-US" sz="1000" b="1" i="1" dirty="0"/>
        </a:p>
      </dgm:t>
    </dgm:pt>
    <dgm:pt modelId="{DDB4EFF4-5C50-4D29-A5ED-D57B5B3E1BAA}" type="parTrans" cxnId="{3B664B7A-2321-4A8E-BA7E-FE13960F6932}">
      <dgm:prSet/>
      <dgm:spPr/>
      <dgm:t>
        <a:bodyPr/>
        <a:lstStyle/>
        <a:p>
          <a:pPr rtl="1"/>
          <a:endParaRPr lang="ar-SA"/>
        </a:p>
      </dgm:t>
    </dgm:pt>
    <dgm:pt modelId="{D71272B9-17EA-4D53-98CC-338A4E5F2007}" type="sibTrans" cxnId="{3B664B7A-2321-4A8E-BA7E-FE13960F6932}">
      <dgm:prSet/>
      <dgm:spPr/>
      <dgm:t>
        <a:bodyPr/>
        <a:lstStyle/>
        <a:p>
          <a:pPr rtl="1"/>
          <a:endParaRPr lang="ar-SA"/>
        </a:p>
      </dgm:t>
    </dgm:pt>
    <dgm:pt modelId="{8D70D243-0EEA-43C2-B42A-66D88A18F619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 vert="horz" anchor="t"/>
        <a:lstStyle/>
        <a:p>
          <a:pPr algn="just" rtl="0"/>
          <a:r>
            <a:rPr lang="en-US" sz="1000" b="1" i="1" dirty="0" err="1" smtClean="0"/>
            <a:t>Istisnaa</a:t>
          </a:r>
          <a:endParaRPr lang="en-US" sz="1000" b="1" i="1" dirty="0"/>
        </a:p>
      </dgm:t>
    </dgm:pt>
    <dgm:pt modelId="{9322BDF0-98C2-4637-A3F3-E1CF5FB212EA}" type="parTrans" cxnId="{E8930719-A204-4AB1-8F47-C696AE8163FC}">
      <dgm:prSet/>
      <dgm:spPr/>
      <dgm:t>
        <a:bodyPr/>
        <a:lstStyle/>
        <a:p>
          <a:pPr rtl="1"/>
          <a:endParaRPr lang="ar-SA"/>
        </a:p>
      </dgm:t>
    </dgm:pt>
    <dgm:pt modelId="{17F5B78B-E4F9-41AB-8CBB-84C77B79D51E}" type="sibTrans" cxnId="{E8930719-A204-4AB1-8F47-C696AE8163FC}">
      <dgm:prSet/>
      <dgm:spPr/>
      <dgm:t>
        <a:bodyPr/>
        <a:lstStyle/>
        <a:p>
          <a:pPr rtl="1"/>
          <a:endParaRPr lang="ar-SA"/>
        </a:p>
      </dgm:t>
    </dgm:pt>
    <dgm:pt modelId="{22A37433-2DC0-4846-98B0-361AEA4BA196}">
      <dgm:prSet custT="1"/>
      <dgm:spPr/>
      <dgm:t>
        <a:bodyPr vert="horz"/>
        <a:lstStyle/>
        <a:p>
          <a:pPr algn="r" rtl="0"/>
          <a:r>
            <a:rPr lang="en-US" sz="1000" b="1" i="1" dirty="0" err="1" smtClean="0"/>
            <a:t>Mushraka</a:t>
          </a:r>
          <a:endParaRPr lang="en-US" sz="1000" b="1" i="1" dirty="0"/>
        </a:p>
      </dgm:t>
    </dgm:pt>
    <dgm:pt modelId="{46F7ADCD-2F9A-4075-B70B-2DDA3BEC4CE5}" type="parTrans" cxnId="{6C9B227A-E15B-4EAA-ADB3-7CFBE7FACB7A}">
      <dgm:prSet/>
      <dgm:spPr/>
      <dgm:t>
        <a:bodyPr/>
        <a:lstStyle/>
        <a:p>
          <a:pPr rtl="1"/>
          <a:endParaRPr lang="ar-SA"/>
        </a:p>
      </dgm:t>
    </dgm:pt>
    <dgm:pt modelId="{4558743B-E318-456D-887F-AB709229ADC5}" type="sibTrans" cxnId="{6C9B227A-E15B-4EAA-ADB3-7CFBE7FACB7A}">
      <dgm:prSet/>
      <dgm:spPr/>
      <dgm:t>
        <a:bodyPr/>
        <a:lstStyle/>
        <a:p>
          <a:pPr rtl="1"/>
          <a:endParaRPr lang="ar-SA"/>
        </a:p>
      </dgm:t>
    </dgm:pt>
    <dgm:pt modelId="{7BEE15DD-3245-4611-ACC6-AE29CBE60514}">
      <dgm:prSet custT="1"/>
      <dgm:spPr/>
      <dgm:t>
        <a:bodyPr/>
        <a:lstStyle/>
        <a:p>
          <a:pPr rtl="0"/>
          <a:r>
            <a:rPr lang="en-US" sz="900" b="1" i="1" dirty="0" err="1" smtClean="0"/>
            <a:t>Mushraka</a:t>
          </a:r>
          <a:endParaRPr lang="en-US" sz="900" b="1" i="1" dirty="0"/>
        </a:p>
      </dgm:t>
    </dgm:pt>
    <dgm:pt modelId="{CDBA0678-12A0-41C4-9A46-18D16333023E}" type="parTrans" cxnId="{5B3626F7-4B62-4501-9E8D-53CFA7C9CEAE}">
      <dgm:prSet/>
      <dgm:spPr/>
      <dgm:t>
        <a:bodyPr/>
        <a:lstStyle/>
        <a:p>
          <a:endParaRPr lang="en-US"/>
        </a:p>
      </dgm:t>
    </dgm:pt>
    <dgm:pt modelId="{CC909A44-1D87-4B1D-96C7-BE1506842B55}" type="sibTrans" cxnId="{5B3626F7-4B62-4501-9E8D-53CFA7C9CEAE}">
      <dgm:prSet/>
      <dgm:spPr/>
      <dgm:t>
        <a:bodyPr/>
        <a:lstStyle/>
        <a:p>
          <a:endParaRPr lang="en-US"/>
        </a:p>
      </dgm:t>
    </dgm:pt>
    <dgm:pt modelId="{D41EF515-5DD4-49E7-83F2-C17DE1C5BAAF}">
      <dgm:prSet custT="1"/>
      <dgm:spPr/>
      <dgm:t>
        <a:bodyPr/>
        <a:lstStyle/>
        <a:p>
          <a:pPr rtl="0"/>
          <a:r>
            <a:rPr lang="en-US" sz="900" b="1" i="1" dirty="0" smtClean="0"/>
            <a:t>Salam</a:t>
          </a:r>
          <a:endParaRPr lang="en-US" sz="900" b="1" i="1" dirty="0"/>
        </a:p>
      </dgm:t>
    </dgm:pt>
    <dgm:pt modelId="{713040C0-06CB-4323-98BA-F012C8377CDD}" type="parTrans" cxnId="{AAD93F64-2412-40BB-A623-BFF4763AF62A}">
      <dgm:prSet/>
      <dgm:spPr/>
      <dgm:t>
        <a:bodyPr/>
        <a:lstStyle/>
        <a:p>
          <a:endParaRPr lang="en-US"/>
        </a:p>
      </dgm:t>
    </dgm:pt>
    <dgm:pt modelId="{EBBA49AE-34EE-4FEE-8689-9877114A2186}" type="sibTrans" cxnId="{AAD93F64-2412-40BB-A623-BFF4763AF62A}">
      <dgm:prSet/>
      <dgm:spPr/>
      <dgm:t>
        <a:bodyPr/>
        <a:lstStyle/>
        <a:p>
          <a:endParaRPr lang="en-US"/>
        </a:p>
      </dgm:t>
    </dgm:pt>
    <dgm:pt modelId="{6DEEDC2C-9147-46DB-B37C-B3F5F8E5DE74}">
      <dgm:prSet custT="1"/>
      <dgm:spPr/>
      <dgm:t>
        <a:bodyPr/>
        <a:lstStyle/>
        <a:p>
          <a:pPr rtl="0"/>
          <a:r>
            <a:rPr lang="en-US" sz="900" b="1" i="1" dirty="0" err="1" smtClean="0"/>
            <a:t>Istisnaa</a:t>
          </a:r>
          <a:endParaRPr lang="en-US" sz="900" b="1" i="1" dirty="0"/>
        </a:p>
      </dgm:t>
    </dgm:pt>
    <dgm:pt modelId="{D0CCC82B-CA3A-4599-9810-CCD9668B25EE}" type="parTrans" cxnId="{2988D130-6E49-4E32-8313-B60CD6290A32}">
      <dgm:prSet/>
      <dgm:spPr/>
      <dgm:t>
        <a:bodyPr/>
        <a:lstStyle/>
        <a:p>
          <a:pPr rtl="1"/>
          <a:endParaRPr lang="ar-SA"/>
        </a:p>
      </dgm:t>
    </dgm:pt>
    <dgm:pt modelId="{86B48CB8-6228-4D13-8AFE-516875BABE8B}" type="sibTrans" cxnId="{2988D130-6E49-4E32-8313-B60CD6290A32}">
      <dgm:prSet/>
      <dgm:spPr/>
      <dgm:t>
        <a:bodyPr/>
        <a:lstStyle/>
        <a:p>
          <a:pPr rtl="1"/>
          <a:endParaRPr lang="ar-SA"/>
        </a:p>
      </dgm:t>
    </dgm:pt>
    <dgm:pt modelId="{820FDDCE-9725-4B38-94F9-E2EBD6D75A6C}">
      <dgm:prSet custT="1"/>
      <dgm:spPr/>
      <dgm:t>
        <a:bodyPr/>
        <a:lstStyle/>
        <a:p>
          <a:pPr rtl="0"/>
          <a:r>
            <a:rPr lang="en-US" sz="900" b="1" i="1" dirty="0" err="1" smtClean="0"/>
            <a:t>Ijaraa-Ijaraa</a:t>
          </a:r>
          <a:r>
            <a:rPr lang="en-US" sz="900" b="1" i="1" dirty="0" smtClean="0"/>
            <a:t> </a:t>
          </a:r>
          <a:r>
            <a:rPr lang="en-US" sz="900" b="1" i="1" dirty="0" err="1" smtClean="0"/>
            <a:t>Tamlik</a:t>
          </a:r>
          <a:r>
            <a:rPr lang="en-US" sz="900" b="1" i="1" dirty="0" smtClean="0"/>
            <a:t>   </a:t>
          </a:r>
          <a:endParaRPr lang="en-US" sz="900" b="1" i="1" dirty="0"/>
        </a:p>
      </dgm:t>
    </dgm:pt>
    <dgm:pt modelId="{CF885BAD-E27B-41C4-A8D6-DE03557123CA}" type="parTrans" cxnId="{223CBE63-335D-462E-A915-400E06C91427}">
      <dgm:prSet/>
      <dgm:spPr/>
      <dgm:t>
        <a:bodyPr/>
        <a:lstStyle/>
        <a:p>
          <a:pPr rtl="1"/>
          <a:endParaRPr lang="ar-SA"/>
        </a:p>
      </dgm:t>
    </dgm:pt>
    <dgm:pt modelId="{CC9FA129-80CD-403F-9A4F-90F1BECDDEA9}" type="sibTrans" cxnId="{223CBE63-335D-462E-A915-400E06C91427}">
      <dgm:prSet/>
      <dgm:spPr/>
      <dgm:t>
        <a:bodyPr/>
        <a:lstStyle/>
        <a:p>
          <a:pPr rtl="1"/>
          <a:endParaRPr lang="ar-SA"/>
        </a:p>
      </dgm:t>
    </dgm:pt>
    <dgm:pt modelId="{001A9731-2541-4E38-9A4D-1C7ABB769E51}">
      <dgm:prSet custT="1"/>
      <dgm:spPr/>
      <dgm:t>
        <a:bodyPr vert="horz"/>
        <a:lstStyle/>
        <a:p>
          <a:pPr algn="r" rtl="0"/>
          <a:endParaRPr lang="en-US" sz="1000" b="1" i="1" dirty="0"/>
        </a:p>
      </dgm:t>
    </dgm:pt>
    <dgm:pt modelId="{98076DFC-0BFC-4E77-A06C-03E1EC3284C6}" type="parTrans" cxnId="{2F9C03F6-10DF-4588-BAFE-FE10912D3658}">
      <dgm:prSet/>
      <dgm:spPr/>
      <dgm:t>
        <a:bodyPr/>
        <a:lstStyle/>
        <a:p>
          <a:pPr rtl="1"/>
          <a:endParaRPr lang="ar-SA"/>
        </a:p>
      </dgm:t>
    </dgm:pt>
    <dgm:pt modelId="{7F237258-57F9-46D1-B8AA-BF81A9AF1F16}" type="sibTrans" cxnId="{2F9C03F6-10DF-4588-BAFE-FE10912D3658}">
      <dgm:prSet/>
      <dgm:spPr/>
      <dgm:t>
        <a:bodyPr/>
        <a:lstStyle/>
        <a:p>
          <a:pPr rtl="1"/>
          <a:endParaRPr lang="ar-SA"/>
        </a:p>
      </dgm:t>
    </dgm:pt>
    <dgm:pt modelId="{87FF38AB-6C5D-488A-91A7-828FB3299E7A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 vert="horz" anchor="t"/>
        <a:lstStyle/>
        <a:p>
          <a:pPr algn="just" rtl="0"/>
          <a:endParaRPr lang="en-US" sz="900" dirty="0"/>
        </a:p>
      </dgm:t>
    </dgm:pt>
    <dgm:pt modelId="{124B46F6-6604-42F2-AAAF-FD419E07B372}" type="parTrans" cxnId="{759FF943-28A1-4E99-A12B-2C25057DFCFD}">
      <dgm:prSet/>
      <dgm:spPr/>
      <dgm:t>
        <a:bodyPr/>
        <a:lstStyle/>
        <a:p>
          <a:pPr rtl="1"/>
          <a:endParaRPr lang="ar-SA"/>
        </a:p>
      </dgm:t>
    </dgm:pt>
    <dgm:pt modelId="{03C37720-1731-45C3-9796-78F8E06A64B5}" type="sibTrans" cxnId="{759FF943-28A1-4E99-A12B-2C25057DFCFD}">
      <dgm:prSet/>
      <dgm:spPr/>
      <dgm:t>
        <a:bodyPr/>
        <a:lstStyle/>
        <a:p>
          <a:pPr rtl="1"/>
          <a:endParaRPr lang="ar-SA"/>
        </a:p>
      </dgm:t>
    </dgm:pt>
    <dgm:pt modelId="{948EC99D-EFE5-4623-8522-DA3D9D43859A}">
      <dgm:prSet custT="1"/>
      <dgm:spPr/>
      <dgm:t>
        <a:bodyPr vert="horz"/>
        <a:lstStyle/>
        <a:p>
          <a:pPr algn="r" rtl="0"/>
          <a:r>
            <a:rPr lang="en-US" sz="1000" b="1" i="1" dirty="0" smtClean="0"/>
            <a:t>Salam    </a:t>
          </a:r>
          <a:endParaRPr lang="en-US" sz="1000" b="1" i="1" dirty="0"/>
        </a:p>
      </dgm:t>
    </dgm:pt>
    <dgm:pt modelId="{01A8750A-EC37-45E7-A61C-227A3913E7BE}" type="parTrans" cxnId="{F54D1478-EFF6-4D01-A1AC-A79357C53557}">
      <dgm:prSet/>
      <dgm:spPr/>
      <dgm:t>
        <a:bodyPr/>
        <a:lstStyle/>
        <a:p>
          <a:pPr rtl="1"/>
          <a:endParaRPr lang="ar-SA"/>
        </a:p>
      </dgm:t>
    </dgm:pt>
    <dgm:pt modelId="{267E4058-0E15-41BE-8746-D3646264E2C2}" type="sibTrans" cxnId="{F54D1478-EFF6-4D01-A1AC-A79357C53557}">
      <dgm:prSet/>
      <dgm:spPr/>
      <dgm:t>
        <a:bodyPr/>
        <a:lstStyle/>
        <a:p>
          <a:pPr rtl="1"/>
          <a:endParaRPr lang="ar-SA"/>
        </a:p>
      </dgm:t>
    </dgm:pt>
    <dgm:pt modelId="{071B76EB-525C-4C77-ABF2-92EE29794F7D}" type="pres">
      <dgm:prSet presAssocID="{AF210EF4-93B9-44A6-96AD-15D875FAACCE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E517CB1-11F7-4E77-9D4C-6147394ABC1D}" type="pres">
      <dgm:prSet presAssocID="{C50E9910-C4CB-4C96-BD46-7C3F8E5287FF}" presName="compNode" presStyleCnt="0"/>
      <dgm:spPr/>
    </dgm:pt>
    <dgm:pt modelId="{5AB3F218-8831-41F7-8605-7803B4BFB809}" type="pres">
      <dgm:prSet presAssocID="{C50E9910-C4CB-4C96-BD46-7C3F8E5287FF}" presName="noGeometry" presStyleCnt="0"/>
      <dgm:spPr/>
    </dgm:pt>
    <dgm:pt modelId="{10A5A96B-635F-4BF6-82B5-5DAD4DD85F50}" type="pres">
      <dgm:prSet presAssocID="{C50E9910-C4CB-4C96-BD46-7C3F8E5287FF}" presName="childTextVisible" presStyleLbl="bgAccFollowNode1" presStyleIdx="0" presStyleCnt="3" custAng="0" custScaleX="85470" custScaleY="100848" custLinFactNeighborX="12432" custLinFactNeighborY="-9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732088-79C7-4768-8AE2-A6C05488BABD}" type="pres">
      <dgm:prSet presAssocID="{C50E9910-C4CB-4C96-BD46-7C3F8E5287FF}" presName="childTextHidden" presStyleLbl="bgAccFollowNode1" presStyleIdx="0" presStyleCnt="3"/>
      <dgm:spPr/>
      <dgm:t>
        <a:bodyPr/>
        <a:lstStyle/>
        <a:p>
          <a:endParaRPr lang="en-US"/>
        </a:p>
      </dgm:t>
    </dgm:pt>
    <dgm:pt modelId="{061932C8-6A5B-4E61-A2B2-9CDC249BA8DE}" type="pres">
      <dgm:prSet presAssocID="{C50E9910-C4CB-4C96-BD46-7C3F8E5287FF}" presName="parentText" presStyleLbl="node1" presStyleIdx="0" presStyleCnt="3" custAng="0" custScaleY="151463" custLinFactNeighborX="-160" custLinFactNeighborY="-1406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54037A-9317-407D-827C-4FD545BFAFF0}" type="pres">
      <dgm:prSet presAssocID="{C50E9910-C4CB-4C96-BD46-7C3F8E5287FF}" presName="aSpace" presStyleCnt="0"/>
      <dgm:spPr/>
    </dgm:pt>
    <dgm:pt modelId="{5F9EF74E-E5BC-479C-8F62-EC2DA38C7CC5}" type="pres">
      <dgm:prSet presAssocID="{461DAEAA-A4E3-41C2-BF86-0384227D565E}" presName="compNode" presStyleCnt="0"/>
      <dgm:spPr/>
    </dgm:pt>
    <dgm:pt modelId="{9C73C0DC-6E95-4A0D-80FD-689DAF631C9F}" type="pres">
      <dgm:prSet presAssocID="{461DAEAA-A4E3-41C2-BF86-0384227D565E}" presName="noGeometry" presStyleCnt="0"/>
      <dgm:spPr/>
    </dgm:pt>
    <dgm:pt modelId="{C25ACDF9-F349-4D7F-9299-913B17F4C8AC}" type="pres">
      <dgm:prSet presAssocID="{461DAEAA-A4E3-41C2-BF86-0384227D565E}" presName="childTextVisible" presStyleLbl="bgAccFollowNode1" presStyleIdx="1" presStyleCnt="3" custAng="0" custLinFactNeighborX="-5759" custLinFactNeighborY="-44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BB808C-06B6-4559-B6E1-8612D7E438E6}" type="pres">
      <dgm:prSet presAssocID="{461DAEAA-A4E3-41C2-BF86-0384227D565E}" presName="childTextHidden" presStyleLbl="bgAccFollowNode1" presStyleIdx="1" presStyleCnt="3"/>
      <dgm:spPr/>
      <dgm:t>
        <a:bodyPr/>
        <a:lstStyle/>
        <a:p>
          <a:endParaRPr lang="en-US"/>
        </a:p>
      </dgm:t>
    </dgm:pt>
    <dgm:pt modelId="{04EB047D-0035-4E44-B2B7-60B97B6EED2B}" type="pres">
      <dgm:prSet presAssocID="{461DAEAA-A4E3-41C2-BF86-0384227D565E}" presName="parentText" presStyleLbl="node1" presStyleIdx="1" presStyleCnt="3" custScaleY="134903" custLinFactNeighborX="-4577" custLinFactNeighborY="-8606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6A5D52-4292-4DCE-93F2-28672EDD8AEB}" type="pres">
      <dgm:prSet presAssocID="{461DAEAA-A4E3-41C2-BF86-0384227D565E}" presName="aSpace" presStyleCnt="0"/>
      <dgm:spPr/>
    </dgm:pt>
    <dgm:pt modelId="{735A134C-3B9E-44F6-9499-15DF11EC9925}" type="pres">
      <dgm:prSet presAssocID="{17D0F8F0-56C2-4D48-BFF3-23F2DF85188B}" presName="compNode" presStyleCnt="0"/>
      <dgm:spPr/>
    </dgm:pt>
    <dgm:pt modelId="{C9E72EFE-05DE-4E9D-96F5-81340E7EA84E}" type="pres">
      <dgm:prSet presAssocID="{17D0F8F0-56C2-4D48-BFF3-23F2DF85188B}" presName="noGeometry" presStyleCnt="0"/>
      <dgm:spPr/>
    </dgm:pt>
    <dgm:pt modelId="{5D91C2BB-1E71-4E46-952D-458318936F5E}" type="pres">
      <dgm:prSet presAssocID="{17D0F8F0-56C2-4D48-BFF3-23F2DF85188B}" presName="childTextVisible" presStyleLbl="bgAccFollowNode1" presStyleIdx="2" presStyleCnt="3" custAng="0" custLinFactNeighborX="10936" custLinFactNeighborY="-56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0595F2-0B34-4BB1-8FAB-E962F4A45811}" type="pres">
      <dgm:prSet presAssocID="{17D0F8F0-56C2-4D48-BFF3-23F2DF85188B}" presName="childTextHidden" presStyleLbl="bgAccFollowNode1" presStyleIdx="2" presStyleCnt="3"/>
      <dgm:spPr/>
      <dgm:t>
        <a:bodyPr/>
        <a:lstStyle/>
        <a:p>
          <a:endParaRPr lang="en-US"/>
        </a:p>
      </dgm:t>
    </dgm:pt>
    <dgm:pt modelId="{DE2DC22D-107A-4739-830C-832936FD5277}" type="pres">
      <dgm:prSet presAssocID="{17D0F8F0-56C2-4D48-BFF3-23F2DF85188B}" presName="parentText" presStyleLbl="node1" presStyleIdx="2" presStyleCnt="3" custScaleY="134904" custLinFactNeighborX="-25146" custLinFactNeighborY="-741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260BF1A-3BC2-4FD4-A1A9-525B49572948}" type="presOf" srcId="{948EC99D-EFE5-4623-8522-DA3D9D43859A}" destId="{6FBB808C-06B6-4559-B6E1-8612D7E438E6}" srcOrd="1" destOrd="5" presId="urn:microsoft.com/office/officeart/2005/8/layout/hProcess6"/>
    <dgm:cxn modelId="{F477BE42-87F8-49AF-A170-AC9AAA990772}" type="presOf" srcId="{6CCE567D-5E41-494D-8C90-C1BE0048BFE1}" destId="{10A5A96B-635F-4BF6-82B5-5DAD4DD85F50}" srcOrd="0" destOrd="7" presId="urn:microsoft.com/office/officeart/2005/8/layout/hProcess6"/>
    <dgm:cxn modelId="{371A7BBE-3844-426A-AFC1-2C137844B322}" type="presOf" srcId="{6DEEDC2C-9147-46DB-B37C-B3F5F8E5DE74}" destId="{BD0595F2-0B34-4BB1-8FAB-E962F4A45811}" srcOrd="1" destOrd="5" presId="urn:microsoft.com/office/officeart/2005/8/layout/hProcess6"/>
    <dgm:cxn modelId="{EEEA7FF9-B42F-4C99-B6AD-65D66A0FA649}" srcId="{17D0F8F0-56C2-4D48-BFF3-23F2DF85188B}" destId="{C41C62EA-2D57-4E2F-B3F5-013E5FEBE88F}" srcOrd="1" destOrd="0" parTransId="{97548994-4B42-4A62-986A-264CFBC44921}" sibTransId="{329CFF84-BFB2-48E9-8663-5CFFB4148ABF}"/>
    <dgm:cxn modelId="{D653AA7D-D49F-4CAF-B2E5-7B059BEA26F6}" type="presOf" srcId="{AF210EF4-93B9-44A6-96AD-15D875FAACCE}" destId="{071B76EB-525C-4C77-ABF2-92EE29794F7D}" srcOrd="0" destOrd="0" presId="urn:microsoft.com/office/officeart/2005/8/layout/hProcess6"/>
    <dgm:cxn modelId="{6D98AE79-E0EE-4791-8D4B-D2C2C09FE0AE}" type="presOf" srcId="{C601F51B-AFA0-40B8-A4A6-183AC3DF8890}" destId="{BD0595F2-0B34-4BB1-8FAB-E962F4A45811}" srcOrd="1" destOrd="0" presId="urn:microsoft.com/office/officeart/2005/8/layout/hProcess6"/>
    <dgm:cxn modelId="{4303F447-1EDB-4E28-8C1D-1ACAD14ED6FD}" type="presOf" srcId="{D41EF515-5DD4-49E7-83F2-C17DE1C5BAAF}" destId="{BD0595F2-0B34-4BB1-8FAB-E962F4A45811}" srcOrd="1" destOrd="4" presId="urn:microsoft.com/office/officeart/2005/8/layout/hProcess6"/>
    <dgm:cxn modelId="{3B664B7A-2321-4A8E-BA7E-FE13960F6932}" srcId="{C50E9910-C4CB-4C96-BD46-7C3F8E5287FF}" destId="{AA581F8F-07C3-4624-9699-5D549A637E57}" srcOrd="5" destOrd="0" parTransId="{DDB4EFF4-5C50-4D29-A5ED-D57B5B3E1BAA}" sibTransId="{D71272B9-17EA-4D53-98CC-338A4E5F2007}"/>
    <dgm:cxn modelId="{F54D1478-EFF6-4D01-A1AC-A79357C53557}" srcId="{461DAEAA-A4E3-41C2-BF86-0384227D565E}" destId="{948EC99D-EFE5-4623-8522-DA3D9D43859A}" srcOrd="5" destOrd="0" parTransId="{01A8750A-EC37-45E7-A61C-227A3913E7BE}" sibTransId="{267E4058-0E15-41BE-8746-D3646264E2C2}"/>
    <dgm:cxn modelId="{759FF943-28A1-4E99-A12B-2C25057DFCFD}" srcId="{C50E9910-C4CB-4C96-BD46-7C3F8E5287FF}" destId="{87FF38AB-6C5D-488A-91A7-828FB3299E7A}" srcOrd="1" destOrd="0" parTransId="{124B46F6-6604-42F2-AAAF-FD419E07B372}" sibTransId="{03C37720-1731-45C3-9796-78F8E06A64B5}"/>
    <dgm:cxn modelId="{D04C2BA3-0B9D-47A4-8837-6ED4C201109B}" srcId="{C50E9910-C4CB-4C96-BD46-7C3F8E5287FF}" destId="{19E20C98-B3EA-4CF8-8003-FC10D9F207DB}" srcOrd="3" destOrd="0" parTransId="{81705A09-FC78-4CF5-BF1B-D415E312182E}" sibTransId="{AE3BBBA5-B6D3-4606-B979-1BA09C1A82DE}"/>
    <dgm:cxn modelId="{42C79F93-CA4C-4BED-AE3D-B86639F53801}" type="presOf" srcId="{001A9731-2541-4E38-9A4D-1C7ABB769E51}" destId="{C25ACDF9-F349-4D7F-9299-913B17F4C8AC}" srcOrd="0" destOrd="1" presId="urn:microsoft.com/office/officeart/2005/8/layout/hProcess6"/>
    <dgm:cxn modelId="{ECC03CD1-804D-4C86-A556-6B15D05168E8}" type="presOf" srcId="{67EEECE9-FE75-4BB3-AB3E-FF90ECDCE86F}" destId="{4C732088-79C7-4768-8AE2-A6C05488BABD}" srcOrd="1" destOrd="0" presId="urn:microsoft.com/office/officeart/2005/8/layout/hProcess6"/>
    <dgm:cxn modelId="{056C76AC-22FA-4EB8-B5BF-B8C2771A23AE}" srcId="{AF210EF4-93B9-44A6-96AD-15D875FAACCE}" destId="{461DAEAA-A4E3-41C2-BF86-0384227D565E}" srcOrd="1" destOrd="0" parTransId="{89CE35CD-746B-455A-9935-4DAF19B09E50}" sibTransId="{9E5CCD1C-7D23-4E6E-A5BD-EFC8B0D6106C}"/>
    <dgm:cxn modelId="{070380B1-C842-4D60-9D28-007CD4E52AA5}" type="presOf" srcId="{001A9731-2541-4E38-9A4D-1C7ABB769E51}" destId="{6FBB808C-06B6-4559-B6E1-8612D7E438E6}" srcOrd="1" destOrd="1" presId="urn:microsoft.com/office/officeart/2005/8/layout/hProcess6"/>
    <dgm:cxn modelId="{D77E693B-E101-474C-9BA9-E71A6015A8D9}" type="presOf" srcId="{A88E992C-591F-46A6-909D-399A75835A1B}" destId="{6FBB808C-06B6-4559-B6E1-8612D7E438E6}" srcOrd="1" destOrd="2" presId="urn:microsoft.com/office/officeart/2005/8/layout/hProcess6"/>
    <dgm:cxn modelId="{497351CE-101C-4DFC-9731-DB9AD57AD60C}" type="presOf" srcId="{AA581F8F-07C3-4624-9699-5D549A637E57}" destId="{4C732088-79C7-4768-8AE2-A6C05488BABD}" srcOrd="1" destOrd="5" presId="urn:microsoft.com/office/officeart/2005/8/layout/hProcess6"/>
    <dgm:cxn modelId="{AAD93F64-2412-40BB-A623-BFF4763AF62A}" srcId="{17D0F8F0-56C2-4D48-BFF3-23F2DF85188B}" destId="{D41EF515-5DD4-49E7-83F2-C17DE1C5BAAF}" srcOrd="4" destOrd="0" parTransId="{713040C0-06CB-4323-98BA-F012C8377CDD}" sibTransId="{EBBA49AE-34EE-4FEE-8689-9877114A2186}"/>
    <dgm:cxn modelId="{483DF39C-A4C2-4BEA-8454-2C98EA2D5A67}" srcId="{C50E9910-C4CB-4C96-BD46-7C3F8E5287FF}" destId="{6CCE567D-5E41-494D-8C90-C1BE0048BFE1}" srcOrd="7" destOrd="0" parTransId="{729E3F5B-8837-4B41-A4C9-497481B31FE2}" sibTransId="{8775E910-E485-4DC3-90D5-9F6BC3927FB1}"/>
    <dgm:cxn modelId="{F687214B-7830-435B-983A-7864C0761D36}" type="presOf" srcId="{6CCE567D-5E41-494D-8C90-C1BE0048BFE1}" destId="{4C732088-79C7-4768-8AE2-A6C05488BABD}" srcOrd="1" destOrd="7" presId="urn:microsoft.com/office/officeart/2005/8/layout/hProcess6"/>
    <dgm:cxn modelId="{04465BEF-F3A7-464E-879C-D68466CF6227}" type="presOf" srcId="{07F5E60A-D603-4F0C-8052-09AFFD2C914B}" destId="{C25ACDF9-F349-4D7F-9299-913B17F4C8AC}" srcOrd="0" destOrd="0" presId="urn:microsoft.com/office/officeart/2005/8/layout/hProcess6"/>
    <dgm:cxn modelId="{0A431F4E-5061-4F90-8C93-D09F97F3A214}" srcId="{C50E9910-C4CB-4C96-BD46-7C3F8E5287FF}" destId="{C5165B68-AF98-4428-9600-B5008C6DCCB2}" srcOrd="8" destOrd="0" parTransId="{C92F2B16-FD99-4F02-8125-128158DB9027}" sibTransId="{B023E4EE-18D1-47E8-B2EC-4F00768597F4}"/>
    <dgm:cxn modelId="{E3A82099-1BFE-40B5-BE80-AA50082AD337}" type="presOf" srcId="{84C46821-7253-49F5-BFF7-F9FDC4CCE0DA}" destId="{BD0595F2-0B34-4BB1-8FAB-E962F4A45811}" srcOrd="1" destOrd="2" presId="urn:microsoft.com/office/officeart/2005/8/layout/hProcess6"/>
    <dgm:cxn modelId="{B7B15929-0E3B-41E7-88A7-24FCE15D452E}" type="presOf" srcId="{948EC99D-EFE5-4623-8522-DA3D9D43859A}" destId="{C25ACDF9-F349-4D7F-9299-913B17F4C8AC}" srcOrd="0" destOrd="5" presId="urn:microsoft.com/office/officeart/2005/8/layout/hProcess6"/>
    <dgm:cxn modelId="{05986472-7A34-4584-94E7-514300C9D154}" type="presOf" srcId="{8D70D243-0EEA-43C2-B42A-66D88A18F619}" destId="{10A5A96B-635F-4BF6-82B5-5DAD4DD85F50}" srcOrd="0" destOrd="6" presId="urn:microsoft.com/office/officeart/2005/8/layout/hProcess6"/>
    <dgm:cxn modelId="{2F9C03F6-10DF-4588-BAFE-FE10912D3658}" srcId="{461DAEAA-A4E3-41C2-BF86-0384227D565E}" destId="{001A9731-2541-4E38-9A4D-1C7ABB769E51}" srcOrd="1" destOrd="0" parTransId="{98076DFC-0BFC-4E77-A06C-03E1EC3284C6}" sibTransId="{7F237258-57F9-46D1-B8AA-BF81A9AF1F16}"/>
    <dgm:cxn modelId="{6049D894-F160-4019-8D41-25495E26CE02}" type="presOf" srcId="{22A37433-2DC0-4846-98B0-361AEA4BA196}" destId="{C25ACDF9-F349-4D7F-9299-913B17F4C8AC}" srcOrd="0" destOrd="4" presId="urn:microsoft.com/office/officeart/2005/8/layout/hProcess6"/>
    <dgm:cxn modelId="{5B3626F7-4B62-4501-9E8D-53CFA7C9CEAE}" srcId="{17D0F8F0-56C2-4D48-BFF3-23F2DF85188B}" destId="{7BEE15DD-3245-4611-ACC6-AE29CBE60514}" srcOrd="3" destOrd="0" parTransId="{CDBA0678-12A0-41C4-9A46-18D16333023E}" sibTransId="{CC909A44-1D87-4B1D-96C7-BE1506842B55}"/>
    <dgm:cxn modelId="{993BA11C-1DF6-4FDA-981C-23CFCF33558C}" type="presOf" srcId="{EDDF5004-D6A3-4561-AD68-126A9346DD77}" destId="{C25ACDF9-F349-4D7F-9299-913B17F4C8AC}" srcOrd="0" destOrd="3" presId="urn:microsoft.com/office/officeart/2005/8/layout/hProcess6"/>
    <dgm:cxn modelId="{06CC1A29-0FBE-495B-AB5A-477D647B84F8}" type="presOf" srcId="{515E7B70-08AB-44EA-BB13-8FF1C1142A53}" destId="{4C732088-79C7-4768-8AE2-A6C05488BABD}" srcOrd="1" destOrd="4" presId="urn:microsoft.com/office/officeart/2005/8/layout/hProcess6"/>
    <dgm:cxn modelId="{1C5FCCD6-111E-4D54-8597-A01D991868B1}" type="presOf" srcId="{84C46821-7253-49F5-BFF7-F9FDC4CCE0DA}" destId="{5D91C2BB-1E71-4E46-952D-458318936F5E}" srcOrd="0" destOrd="2" presId="urn:microsoft.com/office/officeart/2005/8/layout/hProcess6"/>
    <dgm:cxn modelId="{FC1E2EDC-98A7-474B-857F-E8E9A443E12B}" type="presOf" srcId="{19E20C98-B3EA-4CF8-8003-FC10D9F207DB}" destId="{10A5A96B-635F-4BF6-82B5-5DAD4DD85F50}" srcOrd="0" destOrd="3" presId="urn:microsoft.com/office/officeart/2005/8/layout/hProcess6"/>
    <dgm:cxn modelId="{F1E68C7B-65CD-4B79-AD6E-3F36F27D2636}" type="presOf" srcId="{C601F51B-AFA0-40B8-A4A6-183AC3DF8890}" destId="{5D91C2BB-1E71-4E46-952D-458318936F5E}" srcOrd="0" destOrd="0" presId="urn:microsoft.com/office/officeart/2005/8/layout/hProcess6"/>
    <dgm:cxn modelId="{A3D11176-F286-4EBB-9FC0-1726BFC4AB64}" type="presOf" srcId="{C5165B68-AF98-4428-9600-B5008C6DCCB2}" destId="{10A5A96B-635F-4BF6-82B5-5DAD4DD85F50}" srcOrd="0" destOrd="8" presId="urn:microsoft.com/office/officeart/2005/8/layout/hProcess6"/>
    <dgm:cxn modelId="{FFCAB69F-4414-4D69-9B94-63F06E04A90F}" type="presOf" srcId="{9E05696D-798B-4ED2-A7B6-36A7820116D4}" destId="{10A5A96B-635F-4BF6-82B5-5DAD4DD85F50}" srcOrd="0" destOrd="2" presId="urn:microsoft.com/office/officeart/2005/8/layout/hProcess6"/>
    <dgm:cxn modelId="{D59A0A2C-1473-49BB-BDCC-FFE9BBAADC70}" type="presOf" srcId="{461DAEAA-A4E3-41C2-BF86-0384227D565E}" destId="{04EB047D-0035-4E44-B2B7-60B97B6EED2B}" srcOrd="0" destOrd="0" presId="urn:microsoft.com/office/officeart/2005/8/layout/hProcess6"/>
    <dgm:cxn modelId="{223CBE63-335D-462E-A915-400E06C91427}" srcId="{17D0F8F0-56C2-4D48-BFF3-23F2DF85188B}" destId="{820FDDCE-9725-4B38-94F9-E2EBD6D75A6C}" srcOrd="6" destOrd="0" parTransId="{CF885BAD-E27B-41C4-A8D6-DE03557123CA}" sibTransId="{CC9FA129-80CD-403F-9A4F-90F1BECDDEA9}"/>
    <dgm:cxn modelId="{8CF365BE-889D-4FA3-A3FE-04AD593B16FB}" type="presOf" srcId="{C41C62EA-2D57-4E2F-B3F5-013E5FEBE88F}" destId="{BD0595F2-0B34-4BB1-8FAB-E962F4A45811}" srcOrd="1" destOrd="1" presId="urn:microsoft.com/office/officeart/2005/8/layout/hProcess6"/>
    <dgm:cxn modelId="{0946E087-F83B-467E-93A6-962CF48AEABE}" type="presOf" srcId="{7BEE15DD-3245-4611-ACC6-AE29CBE60514}" destId="{BD0595F2-0B34-4BB1-8FAB-E962F4A45811}" srcOrd="1" destOrd="3" presId="urn:microsoft.com/office/officeart/2005/8/layout/hProcess6"/>
    <dgm:cxn modelId="{5158983C-BCC9-4997-917B-EE0E86651484}" type="presOf" srcId="{A88E992C-591F-46A6-909D-399A75835A1B}" destId="{C25ACDF9-F349-4D7F-9299-913B17F4C8AC}" srcOrd="0" destOrd="2" presId="urn:microsoft.com/office/officeart/2005/8/layout/hProcess6"/>
    <dgm:cxn modelId="{898AD670-DAB4-4103-A4BD-B8A85F219152}" type="presOf" srcId="{9E05696D-798B-4ED2-A7B6-36A7820116D4}" destId="{4C732088-79C7-4768-8AE2-A6C05488BABD}" srcOrd="1" destOrd="2" presId="urn:microsoft.com/office/officeart/2005/8/layout/hProcess6"/>
    <dgm:cxn modelId="{A58FB9BD-261C-4681-BF91-1EB93B43F3BA}" type="presOf" srcId="{22A37433-2DC0-4846-98B0-361AEA4BA196}" destId="{6FBB808C-06B6-4559-B6E1-8612D7E438E6}" srcOrd="1" destOrd="4" presId="urn:microsoft.com/office/officeart/2005/8/layout/hProcess6"/>
    <dgm:cxn modelId="{E8930719-A204-4AB1-8F47-C696AE8163FC}" srcId="{C50E9910-C4CB-4C96-BD46-7C3F8E5287FF}" destId="{8D70D243-0EEA-43C2-B42A-66D88A18F619}" srcOrd="6" destOrd="0" parTransId="{9322BDF0-98C2-4637-A3F3-E1CF5FB212EA}" sibTransId="{17F5B78B-E4F9-41AB-8CBB-84C77B79D51E}"/>
    <dgm:cxn modelId="{ACC00961-D3A0-4A01-8BA2-4481995BF91D}" srcId="{461DAEAA-A4E3-41C2-BF86-0384227D565E}" destId="{07F5E60A-D603-4F0C-8052-09AFFD2C914B}" srcOrd="0" destOrd="0" parTransId="{9701CF9D-6D3A-4A0A-B9CA-B495716ED835}" sibTransId="{BE476198-88CF-4BD3-A936-1892F7A1221E}"/>
    <dgm:cxn modelId="{5524DC8E-8A1C-4229-BBB9-DA3917EA7CC2}" type="presOf" srcId="{515E7B70-08AB-44EA-BB13-8FF1C1142A53}" destId="{10A5A96B-635F-4BF6-82B5-5DAD4DD85F50}" srcOrd="0" destOrd="4" presId="urn:microsoft.com/office/officeart/2005/8/layout/hProcess6"/>
    <dgm:cxn modelId="{3A82FE43-4943-4E75-85EA-7CC26FCFE780}" type="presOf" srcId="{C5165B68-AF98-4428-9600-B5008C6DCCB2}" destId="{4C732088-79C7-4768-8AE2-A6C05488BABD}" srcOrd="1" destOrd="8" presId="urn:microsoft.com/office/officeart/2005/8/layout/hProcess6"/>
    <dgm:cxn modelId="{565AF1D5-D859-43FD-8E18-7A6C6F8D1B64}" srcId="{17D0F8F0-56C2-4D48-BFF3-23F2DF85188B}" destId="{84C46821-7253-49F5-BFF7-F9FDC4CCE0DA}" srcOrd="2" destOrd="0" parTransId="{9169DAA5-3E48-4489-BFF8-58C1D04966DB}" sibTransId="{216AA1E5-F889-4D90-A9C0-BBCA1A5C67B9}"/>
    <dgm:cxn modelId="{B52B90E0-993E-4FF6-97C5-7108078101BE}" type="presOf" srcId="{8D70D243-0EEA-43C2-B42A-66D88A18F619}" destId="{4C732088-79C7-4768-8AE2-A6C05488BABD}" srcOrd="1" destOrd="6" presId="urn:microsoft.com/office/officeart/2005/8/layout/hProcess6"/>
    <dgm:cxn modelId="{10B1BF98-7431-471D-A363-91031464EB4C}" type="presOf" srcId="{6DEEDC2C-9147-46DB-B37C-B3F5F8E5DE74}" destId="{5D91C2BB-1E71-4E46-952D-458318936F5E}" srcOrd="0" destOrd="5" presId="urn:microsoft.com/office/officeart/2005/8/layout/hProcess6"/>
    <dgm:cxn modelId="{3AA2756C-CD37-42A2-9444-42E615C154EE}" srcId="{461DAEAA-A4E3-41C2-BF86-0384227D565E}" destId="{EDDF5004-D6A3-4561-AD68-126A9346DD77}" srcOrd="3" destOrd="0" parTransId="{2F288CC9-3240-4F96-BB26-BBA5C2D6AD2C}" sibTransId="{A68C43B2-8736-437C-A57F-B8F063F6F3D2}"/>
    <dgm:cxn modelId="{9399F245-ECF3-4593-9677-612C1A4E4663}" type="presOf" srcId="{C50E9910-C4CB-4C96-BD46-7C3F8E5287FF}" destId="{061932C8-6A5B-4E61-A2B2-9CDC249BA8DE}" srcOrd="0" destOrd="0" presId="urn:microsoft.com/office/officeart/2005/8/layout/hProcess6"/>
    <dgm:cxn modelId="{4E02527A-593F-47F3-8E7D-19970AF26500}" type="presOf" srcId="{D41EF515-5DD4-49E7-83F2-C17DE1C5BAAF}" destId="{5D91C2BB-1E71-4E46-952D-458318936F5E}" srcOrd="0" destOrd="4" presId="urn:microsoft.com/office/officeart/2005/8/layout/hProcess6"/>
    <dgm:cxn modelId="{BCA49CCF-A0D5-4E17-BCCD-98E7E30DBD81}" type="presOf" srcId="{820FDDCE-9725-4B38-94F9-E2EBD6D75A6C}" destId="{BD0595F2-0B34-4BB1-8FAB-E962F4A45811}" srcOrd="1" destOrd="6" presId="urn:microsoft.com/office/officeart/2005/8/layout/hProcess6"/>
    <dgm:cxn modelId="{D2524951-6B61-437B-A9BC-C974F8E29C1F}" type="presOf" srcId="{07F5E60A-D603-4F0C-8052-09AFFD2C914B}" destId="{6FBB808C-06B6-4559-B6E1-8612D7E438E6}" srcOrd="1" destOrd="0" presId="urn:microsoft.com/office/officeart/2005/8/layout/hProcess6"/>
    <dgm:cxn modelId="{94F87A69-FFF6-4F0C-98BC-E19E64230ADB}" srcId="{C50E9910-C4CB-4C96-BD46-7C3F8E5287FF}" destId="{9E05696D-798B-4ED2-A7B6-36A7820116D4}" srcOrd="2" destOrd="0" parTransId="{D4700134-A289-4FAE-95D9-93F562C46E55}" sibTransId="{87F86538-DF06-48EC-A30E-9C70C3AAFC98}"/>
    <dgm:cxn modelId="{95E91310-7695-444A-BCB4-AE71C316EACF}" srcId="{C50E9910-C4CB-4C96-BD46-7C3F8E5287FF}" destId="{515E7B70-08AB-44EA-BB13-8FF1C1142A53}" srcOrd="4" destOrd="0" parTransId="{F9916BD1-97E5-4E22-BD8A-18F1B686EBED}" sibTransId="{ACD54979-BFAF-41C7-8636-0989FE24371F}"/>
    <dgm:cxn modelId="{E624CAC7-F31A-4E61-9422-D64BBD6F8C62}" type="presOf" srcId="{C41C62EA-2D57-4E2F-B3F5-013E5FEBE88F}" destId="{5D91C2BB-1E71-4E46-952D-458318936F5E}" srcOrd="0" destOrd="1" presId="urn:microsoft.com/office/officeart/2005/8/layout/hProcess6"/>
    <dgm:cxn modelId="{2988D130-6E49-4E32-8313-B60CD6290A32}" srcId="{17D0F8F0-56C2-4D48-BFF3-23F2DF85188B}" destId="{6DEEDC2C-9147-46DB-B37C-B3F5F8E5DE74}" srcOrd="5" destOrd="0" parTransId="{D0CCC82B-CA3A-4599-9810-CCD9668B25EE}" sibTransId="{86B48CB8-6228-4D13-8AFE-516875BABE8B}"/>
    <dgm:cxn modelId="{681083A3-7977-445A-95C5-5795AF803E5C}" type="presOf" srcId="{7BEE15DD-3245-4611-ACC6-AE29CBE60514}" destId="{5D91C2BB-1E71-4E46-952D-458318936F5E}" srcOrd="0" destOrd="3" presId="urn:microsoft.com/office/officeart/2005/8/layout/hProcess6"/>
    <dgm:cxn modelId="{F6D84FDA-AA2C-4540-8834-E1A04C421353}" srcId="{461DAEAA-A4E3-41C2-BF86-0384227D565E}" destId="{A88E992C-591F-46A6-909D-399A75835A1B}" srcOrd="2" destOrd="0" parTransId="{8822F8AF-487C-4A9D-B05C-ED5962188113}" sibTransId="{88297B79-BFAE-4693-AAC6-17515AD3EBDC}"/>
    <dgm:cxn modelId="{6C9B227A-E15B-4EAA-ADB3-7CFBE7FACB7A}" srcId="{461DAEAA-A4E3-41C2-BF86-0384227D565E}" destId="{22A37433-2DC0-4846-98B0-361AEA4BA196}" srcOrd="4" destOrd="0" parTransId="{46F7ADCD-2F9A-4075-B70B-2DDA3BEC4CE5}" sibTransId="{4558743B-E318-456D-887F-AB709229ADC5}"/>
    <dgm:cxn modelId="{A2A7B33B-9C9A-47C5-A6B9-387775481C46}" type="presOf" srcId="{67EEECE9-FE75-4BB3-AB3E-FF90ECDCE86F}" destId="{10A5A96B-635F-4BF6-82B5-5DAD4DD85F50}" srcOrd="0" destOrd="0" presId="urn:microsoft.com/office/officeart/2005/8/layout/hProcess6"/>
    <dgm:cxn modelId="{18861934-2C4A-4CBD-BF9D-5611AC7A40BE}" type="presOf" srcId="{17D0F8F0-56C2-4D48-BFF3-23F2DF85188B}" destId="{DE2DC22D-107A-4739-830C-832936FD5277}" srcOrd="0" destOrd="0" presId="urn:microsoft.com/office/officeart/2005/8/layout/hProcess6"/>
    <dgm:cxn modelId="{8057F676-7D1F-4C29-A588-4FBD82D1A9A2}" srcId="{AF210EF4-93B9-44A6-96AD-15D875FAACCE}" destId="{C50E9910-C4CB-4C96-BD46-7C3F8E5287FF}" srcOrd="0" destOrd="0" parTransId="{D54ABEF5-39D7-4106-88FF-8DED893C0BDA}" sibTransId="{F39ECE36-0760-4012-A48B-95320A30C4FE}"/>
    <dgm:cxn modelId="{0333A49E-3E93-4039-A772-1187144B2974}" type="presOf" srcId="{87FF38AB-6C5D-488A-91A7-828FB3299E7A}" destId="{4C732088-79C7-4768-8AE2-A6C05488BABD}" srcOrd="1" destOrd="1" presId="urn:microsoft.com/office/officeart/2005/8/layout/hProcess6"/>
    <dgm:cxn modelId="{C81ED9B5-D532-449E-B6B1-AB22211C8A1F}" type="presOf" srcId="{EDDF5004-D6A3-4561-AD68-126A9346DD77}" destId="{6FBB808C-06B6-4559-B6E1-8612D7E438E6}" srcOrd="1" destOrd="3" presId="urn:microsoft.com/office/officeart/2005/8/layout/hProcess6"/>
    <dgm:cxn modelId="{D4E86A3B-407F-47F7-8A91-B9CBF25CBB9B}" srcId="{17D0F8F0-56C2-4D48-BFF3-23F2DF85188B}" destId="{C601F51B-AFA0-40B8-A4A6-183AC3DF8890}" srcOrd="0" destOrd="0" parTransId="{FB4EEE3D-1EE0-4B93-B9CA-F87E8F6AA63A}" sibTransId="{93350CF9-D8AC-4509-9731-8758A924C126}"/>
    <dgm:cxn modelId="{5952579C-8653-4FE6-8231-82593E9DF566}" type="presOf" srcId="{19E20C98-B3EA-4CF8-8003-FC10D9F207DB}" destId="{4C732088-79C7-4768-8AE2-A6C05488BABD}" srcOrd="1" destOrd="3" presId="urn:microsoft.com/office/officeart/2005/8/layout/hProcess6"/>
    <dgm:cxn modelId="{BA808766-0F30-457B-829C-BD3E6FB8BE55}" srcId="{C50E9910-C4CB-4C96-BD46-7C3F8E5287FF}" destId="{67EEECE9-FE75-4BB3-AB3E-FF90ECDCE86F}" srcOrd="0" destOrd="0" parTransId="{BC096F3C-7166-4AC4-81AA-C9E5EE201ED5}" sibTransId="{10671666-A265-4CC6-BB68-2762F8E79E39}"/>
    <dgm:cxn modelId="{79A2757F-436F-4055-9146-8BE9716678A8}" srcId="{AF210EF4-93B9-44A6-96AD-15D875FAACCE}" destId="{17D0F8F0-56C2-4D48-BFF3-23F2DF85188B}" srcOrd="2" destOrd="0" parTransId="{EB5028CA-31EB-4CAF-8EB0-8354DF056E8D}" sibTransId="{AF1E76A1-0667-47EC-B0F5-F7B2A6B1A3F8}"/>
    <dgm:cxn modelId="{997AF311-C943-40A2-9C24-F7C8C9FB1A1D}" type="presOf" srcId="{820FDDCE-9725-4B38-94F9-E2EBD6D75A6C}" destId="{5D91C2BB-1E71-4E46-952D-458318936F5E}" srcOrd="0" destOrd="6" presId="urn:microsoft.com/office/officeart/2005/8/layout/hProcess6"/>
    <dgm:cxn modelId="{FC80AF28-B1B7-493F-A86A-734E5F42771E}" type="presOf" srcId="{AA581F8F-07C3-4624-9699-5D549A637E57}" destId="{10A5A96B-635F-4BF6-82B5-5DAD4DD85F50}" srcOrd="0" destOrd="5" presId="urn:microsoft.com/office/officeart/2005/8/layout/hProcess6"/>
    <dgm:cxn modelId="{16BF4212-488B-4E55-9030-327B68D6DFAB}" type="presOf" srcId="{87FF38AB-6C5D-488A-91A7-828FB3299E7A}" destId="{10A5A96B-635F-4BF6-82B5-5DAD4DD85F50}" srcOrd="0" destOrd="1" presId="urn:microsoft.com/office/officeart/2005/8/layout/hProcess6"/>
    <dgm:cxn modelId="{DAC88396-A0D3-46F0-BC03-00A474AFDAF6}" type="presParOf" srcId="{071B76EB-525C-4C77-ABF2-92EE29794F7D}" destId="{BE517CB1-11F7-4E77-9D4C-6147394ABC1D}" srcOrd="0" destOrd="0" presId="urn:microsoft.com/office/officeart/2005/8/layout/hProcess6"/>
    <dgm:cxn modelId="{5C136B4B-B098-4CEF-B4E4-B684C6F60218}" type="presParOf" srcId="{BE517CB1-11F7-4E77-9D4C-6147394ABC1D}" destId="{5AB3F218-8831-41F7-8605-7803B4BFB809}" srcOrd="0" destOrd="0" presId="urn:microsoft.com/office/officeart/2005/8/layout/hProcess6"/>
    <dgm:cxn modelId="{070C2DB2-C525-4F9C-AFFC-71A3BBCE7DB0}" type="presParOf" srcId="{BE517CB1-11F7-4E77-9D4C-6147394ABC1D}" destId="{10A5A96B-635F-4BF6-82B5-5DAD4DD85F50}" srcOrd="1" destOrd="0" presId="urn:microsoft.com/office/officeart/2005/8/layout/hProcess6"/>
    <dgm:cxn modelId="{AD77D982-D8FA-4981-9BB3-88243CD7910A}" type="presParOf" srcId="{BE517CB1-11F7-4E77-9D4C-6147394ABC1D}" destId="{4C732088-79C7-4768-8AE2-A6C05488BABD}" srcOrd="2" destOrd="0" presId="urn:microsoft.com/office/officeart/2005/8/layout/hProcess6"/>
    <dgm:cxn modelId="{660870CA-5124-4688-9ED7-7202BDA546A7}" type="presParOf" srcId="{BE517CB1-11F7-4E77-9D4C-6147394ABC1D}" destId="{061932C8-6A5B-4E61-A2B2-9CDC249BA8DE}" srcOrd="3" destOrd="0" presId="urn:microsoft.com/office/officeart/2005/8/layout/hProcess6"/>
    <dgm:cxn modelId="{0CFDCFD2-0EFE-4114-9A1E-DDDE4A4E406F}" type="presParOf" srcId="{071B76EB-525C-4C77-ABF2-92EE29794F7D}" destId="{CE54037A-9317-407D-827C-4FD545BFAFF0}" srcOrd="1" destOrd="0" presId="urn:microsoft.com/office/officeart/2005/8/layout/hProcess6"/>
    <dgm:cxn modelId="{85A0CC53-7B63-44CE-A05F-91A6564A917C}" type="presParOf" srcId="{071B76EB-525C-4C77-ABF2-92EE29794F7D}" destId="{5F9EF74E-E5BC-479C-8F62-EC2DA38C7CC5}" srcOrd="2" destOrd="0" presId="urn:microsoft.com/office/officeart/2005/8/layout/hProcess6"/>
    <dgm:cxn modelId="{8DD3181A-B6E5-4EB4-BF84-DB509CB475FC}" type="presParOf" srcId="{5F9EF74E-E5BC-479C-8F62-EC2DA38C7CC5}" destId="{9C73C0DC-6E95-4A0D-80FD-689DAF631C9F}" srcOrd="0" destOrd="0" presId="urn:microsoft.com/office/officeart/2005/8/layout/hProcess6"/>
    <dgm:cxn modelId="{F87EAF21-2363-4CCE-B531-30796683679D}" type="presParOf" srcId="{5F9EF74E-E5BC-479C-8F62-EC2DA38C7CC5}" destId="{C25ACDF9-F349-4D7F-9299-913B17F4C8AC}" srcOrd="1" destOrd="0" presId="urn:microsoft.com/office/officeart/2005/8/layout/hProcess6"/>
    <dgm:cxn modelId="{01B609B3-6C11-4604-A8EF-288A29C4F5F3}" type="presParOf" srcId="{5F9EF74E-E5BC-479C-8F62-EC2DA38C7CC5}" destId="{6FBB808C-06B6-4559-B6E1-8612D7E438E6}" srcOrd="2" destOrd="0" presId="urn:microsoft.com/office/officeart/2005/8/layout/hProcess6"/>
    <dgm:cxn modelId="{39710958-A011-4190-A17E-78B06816690C}" type="presParOf" srcId="{5F9EF74E-E5BC-479C-8F62-EC2DA38C7CC5}" destId="{04EB047D-0035-4E44-B2B7-60B97B6EED2B}" srcOrd="3" destOrd="0" presId="urn:microsoft.com/office/officeart/2005/8/layout/hProcess6"/>
    <dgm:cxn modelId="{E7D4710E-8BDE-4D80-84E3-DD64110FF5A4}" type="presParOf" srcId="{071B76EB-525C-4C77-ABF2-92EE29794F7D}" destId="{A86A5D52-4292-4DCE-93F2-28672EDD8AEB}" srcOrd="3" destOrd="0" presId="urn:microsoft.com/office/officeart/2005/8/layout/hProcess6"/>
    <dgm:cxn modelId="{D31726A8-603F-484C-BA48-0E5523219D66}" type="presParOf" srcId="{071B76EB-525C-4C77-ABF2-92EE29794F7D}" destId="{735A134C-3B9E-44F6-9499-15DF11EC9925}" srcOrd="4" destOrd="0" presId="urn:microsoft.com/office/officeart/2005/8/layout/hProcess6"/>
    <dgm:cxn modelId="{7B5FF234-A129-457F-98F4-BA2874C2B917}" type="presParOf" srcId="{735A134C-3B9E-44F6-9499-15DF11EC9925}" destId="{C9E72EFE-05DE-4E9D-96F5-81340E7EA84E}" srcOrd="0" destOrd="0" presId="urn:microsoft.com/office/officeart/2005/8/layout/hProcess6"/>
    <dgm:cxn modelId="{0FC0D8D9-EC05-46E4-8CE9-B3A34977C548}" type="presParOf" srcId="{735A134C-3B9E-44F6-9499-15DF11EC9925}" destId="{5D91C2BB-1E71-4E46-952D-458318936F5E}" srcOrd="1" destOrd="0" presId="urn:microsoft.com/office/officeart/2005/8/layout/hProcess6"/>
    <dgm:cxn modelId="{FBB46822-5E9A-4E40-AACE-DC5F2760E4D3}" type="presParOf" srcId="{735A134C-3B9E-44F6-9499-15DF11EC9925}" destId="{BD0595F2-0B34-4BB1-8FAB-E962F4A45811}" srcOrd="2" destOrd="0" presId="urn:microsoft.com/office/officeart/2005/8/layout/hProcess6"/>
    <dgm:cxn modelId="{F507E62F-AE62-4A9B-AA37-C91271FDA86D}" type="presParOf" srcId="{735A134C-3B9E-44F6-9499-15DF11EC9925}" destId="{DE2DC22D-107A-4739-830C-832936FD5277}" srcOrd="3" destOrd="0" presId="urn:microsoft.com/office/officeart/2005/8/layout/hProcess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E69BCBE4-7148-4D2F-BC92-1E68EFA60DB2}" type="datetimeFigureOut">
              <a:rPr lang="ar-SA" smtClean="0"/>
              <a:pPr/>
              <a:t>06/02/38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2E2D92EE-EEC0-4AA3-90B9-29B8C0B4E2C6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2531" name="Rectangle 4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F36C0DA-0212-4AA0-9A7D-3E53A3E5E0F1}" type="slidenum">
              <a:rPr lang="ar-SA" smtClean="0"/>
              <a:pPr/>
              <a:t>1</a:t>
            </a:fld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A39136AF-585B-4F75-96A6-4B9B2D158749}" type="datetime1">
              <a:rPr lang="en-US" smtClean="0"/>
              <a:pPr/>
              <a:t>11/6/2016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067396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53B057-978C-440E-AF72-4EC2DF354DF8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089E3612-DA4F-4E43-9C5A-34DDE205F031}" type="datetime1">
              <a:rPr lang="en-US" smtClean="0"/>
              <a:pPr/>
              <a:t>11/6/2016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554048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2BBF27-E7D8-423A-A53E-A5472BA62E1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2D92EE-EEC0-4AA3-90B9-29B8C0B4E2C6}" type="slidenum">
              <a:rPr lang="ar-SA" smtClean="0"/>
              <a:pPr/>
              <a:t>16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 userDrawn="1"/>
        </p:nvPicPr>
        <p:blipFill rotWithShape="1">
          <a:blip r:embed="rId2" cstate="print"/>
          <a:srcRect t="16704"/>
          <a:stretch/>
        </p:blipFill>
        <p:spPr bwMode="auto">
          <a:xfrm>
            <a:off x="0" y="261124"/>
            <a:ext cx="9144000" cy="4602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2"/>
          <p:cNvSpPr>
            <a:spLocks noGrp="1"/>
          </p:cNvSpPr>
          <p:nvPr>
            <p:ph type="ctrTitle"/>
          </p:nvPr>
        </p:nvSpPr>
        <p:spPr>
          <a:xfrm>
            <a:off x="0" y="5491831"/>
            <a:ext cx="9144000" cy="533400"/>
          </a:xfrm>
          <a:solidFill>
            <a:schemeClr val="bg1"/>
          </a:solidFill>
        </p:spPr>
        <p:txBody>
          <a:bodyPr vert="horz"/>
          <a:lstStyle>
            <a:lvl1pPr algn="ctr">
              <a:defRPr sz="2000" b="1" cap="all" spc="150" baseline="0">
                <a:solidFill>
                  <a:schemeClr val="tx1"/>
                </a:solidFill>
              </a:defRPr>
            </a:lvl1pPr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Rectangle 3"/>
          <p:cNvSpPr>
            <a:spLocks noGrp="1"/>
          </p:cNvSpPr>
          <p:nvPr>
            <p:ph type="subTitle" idx="1"/>
          </p:nvPr>
        </p:nvSpPr>
        <p:spPr>
          <a:xfrm>
            <a:off x="-6263" y="6045868"/>
            <a:ext cx="9144000" cy="507332"/>
          </a:xfrm>
          <a:solidFill>
            <a:schemeClr val="bg1"/>
          </a:solidFill>
        </p:spPr>
        <p:txBody>
          <a:bodyPr>
            <a:noAutofit/>
          </a:bodyPr>
          <a:lstStyle>
            <a:lvl1pPr marL="0" indent="0" algn="ctr">
              <a:buNone/>
              <a:defRPr sz="1400" b="1">
                <a:solidFill>
                  <a:srgbClr val="003060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4943475"/>
            <a:ext cx="9144000" cy="6191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00B050"/>
                </a:solidFill>
                <a:latin typeface="+mj-lt"/>
              </a:rPr>
              <a:t>DUBAI</a:t>
            </a:r>
            <a:r>
              <a:rPr lang="en-US" sz="3600" baseline="0" dirty="0" smtClean="0">
                <a:solidFill>
                  <a:srgbClr val="00B050"/>
                </a:solidFill>
                <a:latin typeface="+mj-lt"/>
              </a:rPr>
              <a:t> ISLAMIC BANK KENYA</a:t>
            </a:r>
            <a:endParaRPr lang="en-US" sz="3600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0" y="6553200"/>
            <a:ext cx="9144000" cy="304800"/>
          </a:xfrm>
          <a:prstGeom prst="rect">
            <a:avLst/>
          </a:prstGeom>
          <a:solidFill>
            <a:srgbClr val="027B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atin typeface="+mj-lt"/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0" y="0"/>
            <a:ext cx="9144000" cy="182880"/>
          </a:xfrm>
          <a:prstGeom prst="rect">
            <a:avLst/>
          </a:prstGeom>
          <a:solidFill>
            <a:srgbClr val="275F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768342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1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381000"/>
            <a:ext cx="8077200" cy="381000"/>
          </a:xfrm>
          <a:solidFill>
            <a:srgbClr val="CDB152"/>
          </a:solidFill>
        </p:spPr>
        <p:txBody>
          <a:bodyPr>
            <a:noAutofit/>
          </a:bodyPr>
          <a:lstStyle>
            <a:lvl1pPr marL="133350" indent="-133350">
              <a:buNone/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>
          <a:xfrm>
            <a:off x="228600" y="6559550"/>
            <a:ext cx="1905000" cy="274320"/>
          </a:xfrm>
          <a:prstGeom prst="rect">
            <a:avLst/>
          </a:prstGeom>
        </p:spPr>
        <p:txBody>
          <a:bodyPr anchor="ctr"/>
          <a:lstStyle>
            <a:lvl1pPr algn="ctr">
              <a:defRPr sz="1400" b="1">
                <a:solidFill>
                  <a:schemeClr val="tx1"/>
                </a:solidFill>
                <a:latin typeface="+mj-lt"/>
              </a:defRPr>
            </a:lvl1pPr>
            <a:extLst/>
          </a:lstStyle>
          <a:p>
            <a:pPr>
              <a:defRPr/>
            </a:pPr>
            <a:r>
              <a:rPr lang="en-US" smtClean="0"/>
              <a:t>22 September 2015</a:t>
            </a:r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>
          <a:xfrm>
            <a:off x="2514600" y="6559550"/>
            <a:ext cx="4114800" cy="274320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tx1"/>
                </a:solidFill>
                <a:latin typeface="+mj-lt"/>
              </a:defRPr>
            </a:lvl1pPr>
            <a:extLst/>
          </a:lstStyle>
          <a:p>
            <a:pPr>
              <a:defRPr/>
            </a:pPr>
            <a:r>
              <a:rPr lang="en-US" smtClean="0"/>
              <a:t>Dar Al Sharia | Dubai Islamic Bank Kenya</a:t>
            </a:r>
            <a:endParaRPr lang="en-US" dirty="0"/>
          </a:p>
        </p:txBody>
      </p:sp>
      <p:sp>
        <p:nvSpPr>
          <p:cNvPr id="5" name="Rectangle 33"/>
          <p:cNvSpPr>
            <a:spLocks noGrp="1"/>
          </p:cNvSpPr>
          <p:nvPr>
            <p:ph type="sldNum" sz="quarter" idx="12"/>
          </p:nvPr>
        </p:nvSpPr>
        <p:spPr>
          <a:xfrm>
            <a:off x="7645052" y="6559550"/>
            <a:ext cx="1188720" cy="274320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14EF74F8-F92E-4E7F-922C-2EBB75EB0591}" type="slidenum">
              <a:rPr lang="ar-SA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88840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1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381000"/>
            <a:ext cx="8077200" cy="381000"/>
          </a:xfrm>
          <a:solidFill>
            <a:srgbClr val="CDB152"/>
          </a:solidFill>
        </p:spPr>
        <p:txBody>
          <a:bodyPr>
            <a:noAutofit/>
          </a:bodyPr>
          <a:lstStyle>
            <a:lvl1pPr marL="133350" indent="-133350">
              <a:buNone/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>
          <a:xfrm>
            <a:off x="228600" y="6559550"/>
            <a:ext cx="1905000" cy="274320"/>
          </a:xfrm>
          <a:prstGeom prst="rect">
            <a:avLst/>
          </a:prstGeom>
        </p:spPr>
        <p:txBody>
          <a:bodyPr anchor="ctr"/>
          <a:lstStyle>
            <a:lvl1pPr algn="ctr">
              <a:defRPr sz="1400" b="1">
                <a:solidFill>
                  <a:schemeClr val="tx1"/>
                </a:solidFill>
                <a:latin typeface="+mj-lt"/>
              </a:defRPr>
            </a:lvl1pPr>
            <a:extLst/>
          </a:lstStyle>
          <a:p>
            <a:pPr>
              <a:defRPr/>
            </a:pPr>
            <a:r>
              <a:rPr lang="en-US" smtClean="0"/>
              <a:t>22 September 2015</a:t>
            </a:r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>
          <a:xfrm>
            <a:off x="2514600" y="6559550"/>
            <a:ext cx="4114800" cy="274320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tx1"/>
                </a:solidFill>
                <a:latin typeface="+mj-lt"/>
              </a:defRPr>
            </a:lvl1pPr>
            <a:extLst/>
          </a:lstStyle>
          <a:p>
            <a:pPr>
              <a:defRPr/>
            </a:pPr>
            <a:r>
              <a:rPr lang="en-US" smtClean="0"/>
              <a:t>Dar Al Sharia | Dubai Islamic Bank Kenya</a:t>
            </a:r>
            <a:endParaRPr lang="en-US" dirty="0"/>
          </a:p>
        </p:txBody>
      </p:sp>
      <p:sp>
        <p:nvSpPr>
          <p:cNvPr id="5" name="Rectangle 33"/>
          <p:cNvSpPr>
            <a:spLocks noGrp="1"/>
          </p:cNvSpPr>
          <p:nvPr>
            <p:ph type="sldNum" sz="quarter" idx="12"/>
          </p:nvPr>
        </p:nvSpPr>
        <p:spPr>
          <a:xfrm>
            <a:off x="7645052" y="6559550"/>
            <a:ext cx="1188720" cy="274320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14EF74F8-F92E-4E7F-922C-2EBB75EB0591}" type="slidenum">
              <a:rPr lang="ar-SA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888402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1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381000"/>
            <a:ext cx="8077200" cy="381000"/>
          </a:xfrm>
          <a:solidFill>
            <a:srgbClr val="CDB152"/>
          </a:solidFill>
        </p:spPr>
        <p:txBody>
          <a:bodyPr>
            <a:noAutofit/>
          </a:bodyPr>
          <a:lstStyle>
            <a:lvl1pPr marL="133350" indent="-133350">
              <a:buNone/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>
          <a:xfrm>
            <a:off x="228600" y="6559550"/>
            <a:ext cx="1905000" cy="274320"/>
          </a:xfrm>
          <a:prstGeom prst="rect">
            <a:avLst/>
          </a:prstGeom>
        </p:spPr>
        <p:txBody>
          <a:bodyPr anchor="ctr"/>
          <a:lstStyle>
            <a:lvl1pPr algn="ctr">
              <a:defRPr sz="1400" b="1">
                <a:solidFill>
                  <a:schemeClr val="tx1"/>
                </a:solidFill>
                <a:latin typeface="+mj-lt"/>
              </a:defRPr>
            </a:lvl1pPr>
            <a:extLst/>
          </a:lstStyle>
          <a:p>
            <a:pPr>
              <a:defRPr/>
            </a:pPr>
            <a:r>
              <a:rPr lang="en-US" smtClean="0"/>
              <a:t>22 September 2015</a:t>
            </a:r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>
          <a:xfrm>
            <a:off x="2514600" y="6559550"/>
            <a:ext cx="4114800" cy="274320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tx1"/>
                </a:solidFill>
                <a:latin typeface="+mj-lt"/>
              </a:defRPr>
            </a:lvl1pPr>
            <a:extLst/>
          </a:lstStyle>
          <a:p>
            <a:pPr>
              <a:defRPr/>
            </a:pPr>
            <a:r>
              <a:rPr lang="en-US" smtClean="0"/>
              <a:t>Dar Al Sharia | Dubai Islamic Bank Kenya</a:t>
            </a:r>
            <a:endParaRPr lang="en-US" dirty="0"/>
          </a:p>
        </p:txBody>
      </p:sp>
      <p:sp>
        <p:nvSpPr>
          <p:cNvPr id="5" name="Rectangle 33"/>
          <p:cNvSpPr>
            <a:spLocks noGrp="1"/>
          </p:cNvSpPr>
          <p:nvPr>
            <p:ph type="sldNum" sz="quarter" idx="12"/>
          </p:nvPr>
        </p:nvSpPr>
        <p:spPr>
          <a:xfrm>
            <a:off x="7645052" y="6559550"/>
            <a:ext cx="1188720" cy="274320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14EF74F8-F92E-4E7F-922C-2EBB75EB0591}" type="slidenum">
              <a:rPr lang="ar-SA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888402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1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381000"/>
            <a:ext cx="8077200" cy="381000"/>
          </a:xfrm>
          <a:solidFill>
            <a:srgbClr val="CDB152"/>
          </a:solidFill>
        </p:spPr>
        <p:txBody>
          <a:bodyPr>
            <a:noAutofit/>
          </a:bodyPr>
          <a:lstStyle>
            <a:lvl1pPr marL="133350" indent="-133350">
              <a:buNone/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>
          <a:xfrm>
            <a:off x="228600" y="6559550"/>
            <a:ext cx="1905000" cy="274320"/>
          </a:xfrm>
          <a:prstGeom prst="rect">
            <a:avLst/>
          </a:prstGeom>
        </p:spPr>
        <p:txBody>
          <a:bodyPr anchor="ctr"/>
          <a:lstStyle>
            <a:lvl1pPr algn="ctr">
              <a:defRPr sz="1400" b="1">
                <a:solidFill>
                  <a:schemeClr val="tx1"/>
                </a:solidFill>
                <a:latin typeface="+mj-lt"/>
              </a:defRPr>
            </a:lvl1pPr>
            <a:extLst/>
          </a:lstStyle>
          <a:p>
            <a:pPr>
              <a:defRPr/>
            </a:pPr>
            <a:r>
              <a:rPr lang="en-US" smtClean="0"/>
              <a:t>22 September 2015</a:t>
            </a:r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>
          <a:xfrm>
            <a:off x="2514600" y="6559550"/>
            <a:ext cx="4114800" cy="274320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tx1"/>
                </a:solidFill>
                <a:latin typeface="+mj-lt"/>
              </a:defRPr>
            </a:lvl1pPr>
            <a:extLst/>
          </a:lstStyle>
          <a:p>
            <a:pPr>
              <a:defRPr/>
            </a:pPr>
            <a:r>
              <a:rPr lang="en-US" smtClean="0"/>
              <a:t>Dar Al Sharia | Dubai Islamic Bank Kenya</a:t>
            </a:r>
            <a:endParaRPr lang="en-US" dirty="0"/>
          </a:p>
        </p:txBody>
      </p:sp>
      <p:sp>
        <p:nvSpPr>
          <p:cNvPr id="5" name="Rectangle 33"/>
          <p:cNvSpPr>
            <a:spLocks noGrp="1"/>
          </p:cNvSpPr>
          <p:nvPr>
            <p:ph type="sldNum" sz="quarter" idx="12"/>
          </p:nvPr>
        </p:nvSpPr>
        <p:spPr>
          <a:xfrm>
            <a:off x="7645052" y="6559550"/>
            <a:ext cx="1188720" cy="274320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14EF74F8-F92E-4E7F-922C-2EBB75EB0591}" type="slidenum">
              <a:rPr lang="ar-SA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88840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715962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6553200"/>
            <a:ext cx="9144000" cy="304800"/>
          </a:xfrm>
          <a:prstGeom prst="rect">
            <a:avLst/>
          </a:prstGeom>
          <a:solidFill>
            <a:srgbClr val="027B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atin typeface="+mj-lt"/>
            </a:endParaRPr>
          </a:p>
        </p:txBody>
      </p:sp>
      <p:sp>
        <p:nvSpPr>
          <p:cNvPr id="11" name="Rectangle 3"/>
          <p:cNvSpPr>
            <a:spLocks noGrp="1"/>
          </p:cNvSpPr>
          <p:nvPr>
            <p:ph type="dt" sz="half" idx="2"/>
          </p:nvPr>
        </p:nvSpPr>
        <p:spPr>
          <a:xfrm>
            <a:off x="228600" y="6559550"/>
            <a:ext cx="1905000" cy="274320"/>
          </a:xfrm>
          <a:prstGeom prst="rect">
            <a:avLst/>
          </a:prstGeom>
        </p:spPr>
        <p:txBody>
          <a:bodyPr anchor="ctr"/>
          <a:lstStyle>
            <a:lvl1pPr algn="ctr">
              <a:defRPr sz="1400" b="1">
                <a:solidFill>
                  <a:schemeClr val="tx1"/>
                </a:solidFill>
                <a:latin typeface="+mj-lt"/>
              </a:defRPr>
            </a:lvl1pPr>
            <a:extLst/>
          </a:lstStyle>
          <a:p>
            <a:pPr>
              <a:defRPr/>
            </a:pPr>
            <a:r>
              <a:rPr lang="en-US" smtClean="0"/>
              <a:t>21 September 2015</a:t>
            </a:r>
            <a:endParaRPr lang="en-US" dirty="0"/>
          </a:p>
        </p:txBody>
      </p:sp>
      <p:sp>
        <p:nvSpPr>
          <p:cNvPr id="12" name="Rectangle 4"/>
          <p:cNvSpPr>
            <a:spLocks noGrp="1"/>
          </p:cNvSpPr>
          <p:nvPr>
            <p:ph type="ftr" sz="quarter" idx="3"/>
          </p:nvPr>
        </p:nvSpPr>
        <p:spPr>
          <a:xfrm>
            <a:off x="2514600" y="6559550"/>
            <a:ext cx="4114800" cy="274320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tx1"/>
                </a:solidFill>
                <a:latin typeface="+mj-lt"/>
              </a:defRPr>
            </a:lvl1pPr>
            <a:extLst/>
          </a:lstStyle>
          <a:p>
            <a:pPr>
              <a:defRPr/>
            </a:pPr>
            <a:r>
              <a:rPr lang="en-US" smtClean="0"/>
              <a:t>Dar Al Sharia | Dubai Islamic Bank Kenya</a:t>
            </a:r>
            <a:endParaRPr lang="en-US" dirty="0"/>
          </a:p>
        </p:txBody>
      </p:sp>
      <p:sp>
        <p:nvSpPr>
          <p:cNvPr id="13" name="Rectangle 33"/>
          <p:cNvSpPr>
            <a:spLocks noGrp="1"/>
          </p:cNvSpPr>
          <p:nvPr>
            <p:ph type="sldNum" sz="quarter" idx="4"/>
          </p:nvPr>
        </p:nvSpPr>
        <p:spPr>
          <a:xfrm>
            <a:off x="7645052" y="6559550"/>
            <a:ext cx="1188720" cy="274320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14EF74F8-F92E-4E7F-922C-2EBB75EB0591}" type="slidenum">
              <a:rPr lang="ar-SA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406900"/>
            <a:ext cx="8531226" cy="1362075"/>
          </a:xfrm>
        </p:spPr>
        <p:txBody>
          <a:bodyPr anchor="t">
            <a:normAutofit/>
          </a:bodyPr>
          <a:lstStyle>
            <a:lvl1pPr algn="ctr">
              <a:defRPr sz="2800" b="1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2906713"/>
            <a:ext cx="8531226" cy="1500187"/>
          </a:xfrm>
        </p:spPr>
        <p:txBody>
          <a:bodyPr anchor="b">
            <a:normAutofit/>
          </a:bodyPr>
          <a:lstStyle>
            <a:lvl1pPr marL="0" indent="0" algn="ctr">
              <a:buNone/>
              <a:defRPr sz="1800" b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6553200"/>
            <a:ext cx="9144000" cy="304800"/>
          </a:xfrm>
          <a:prstGeom prst="rect">
            <a:avLst/>
          </a:prstGeom>
          <a:solidFill>
            <a:srgbClr val="027B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atin typeface="+mj-lt"/>
            </a:endParaRPr>
          </a:p>
        </p:txBody>
      </p:sp>
      <p:sp>
        <p:nvSpPr>
          <p:cNvPr id="8" name="Rectangle 3"/>
          <p:cNvSpPr>
            <a:spLocks noGrp="1"/>
          </p:cNvSpPr>
          <p:nvPr>
            <p:ph type="dt" sz="half" idx="2"/>
          </p:nvPr>
        </p:nvSpPr>
        <p:spPr>
          <a:xfrm>
            <a:off x="228600" y="6559550"/>
            <a:ext cx="1905000" cy="274320"/>
          </a:xfrm>
          <a:prstGeom prst="rect">
            <a:avLst/>
          </a:prstGeom>
        </p:spPr>
        <p:txBody>
          <a:bodyPr anchor="ctr"/>
          <a:lstStyle>
            <a:lvl1pPr algn="ctr">
              <a:defRPr sz="1400" b="1">
                <a:solidFill>
                  <a:schemeClr val="tx1"/>
                </a:solidFill>
                <a:latin typeface="+mj-lt"/>
              </a:defRPr>
            </a:lvl1pPr>
            <a:extLst/>
          </a:lstStyle>
          <a:p>
            <a:pPr>
              <a:defRPr/>
            </a:pPr>
            <a:r>
              <a:rPr lang="en-US" smtClean="0"/>
              <a:t>21 September 2015</a:t>
            </a:r>
            <a:endParaRPr lang="en-US" dirty="0"/>
          </a:p>
        </p:txBody>
      </p:sp>
      <p:sp>
        <p:nvSpPr>
          <p:cNvPr id="9" name="Rectangle 4"/>
          <p:cNvSpPr>
            <a:spLocks noGrp="1"/>
          </p:cNvSpPr>
          <p:nvPr>
            <p:ph type="ftr" sz="quarter" idx="3"/>
          </p:nvPr>
        </p:nvSpPr>
        <p:spPr>
          <a:xfrm>
            <a:off x="2514600" y="6559550"/>
            <a:ext cx="4114800" cy="274320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tx1"/>
                </a:solidFill>
                <a:latin typeface="+mj-lt"/>
              </a:defRPr>
            </a:lvl1pPr>
            <a:extLst/>
          </a:lstStyle>
          <a:p>
            <a:pPr>
              <a:defRPr/>
            </a:pPr>
            <a:r>
              <a:rPr lang="en-US" smtClean="0"/>
              <a:t>Dar Al Sharia | Dubai Islamic Bank Kenya</a:t>
            </a:r>
            <a:endParaRPr lang="en-US" dirty="0"/>
          </a:p>
        </p:txBody>
      </p:sp>
      <p:sp>
        <p:nvSpPr>
          <p:cNvPr id="13" name="Rectangle 33"/>
          <p:cNvSpPr>
            <a:spLocks noGrp="1"/>
          </p:cNvSpPr>
          <p:nvPr>
            <p:ph type="sldNum" sz="quarter" idx="4"/>
          </p:nvPr>
        </p:nvSpPr>
        <p:spPr>
          <a:xfrm>
            <a:off x="7645052" y="6559550"/>
            <a:ext cx="1188720" cy="274320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14EF74F8-F92E-4E7F-922C-2EBB75EB0591}" type="slidenum">
              <a:rPr lang="ar-SA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792162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79500"/>
            <a:ext cx="4192588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731962"/>
            <a:ext cx="4192588" cy="46180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079500"/>
            <a:ext cx="4194175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31962"/>
            <a:ext cx="4194175" cy="46180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6553200"/>
            <a:ext cx="9144000" cy="304800"/>
          </a:xfrm>
          <a:prstGeom prst="rect">
            <a:avLst/>
          </a:prstGeom>
          <a:solidFill>
            <a:srgbClr val="027B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atin typeface="+mj-lt"/>
            </a:endParaRPr>
          </a:p>
        </p:txBody>
      </p:sp>
      <p:sp>
        <p:nvSpPr>
          <p:cNvPr id="12" name="Rectangle 3"/>
          <p:cNvSpPr>
            <a:spLocks noGrp="1"/>
          </p:cNvSpPr>
          <p:nvPr>
            <p:ph type="dt" sz="half" idx="10"/>
          </p:nvPr>
        </p:nvSpPr>
        <p:spPr>
          <a:xfrm>
            <a:off x="228600" y="6559550"/>
            <a:ext cx="1905000" cy="274320"/>
          </a:xfrm>
          <a:prstGeom prst="rect">
            <a:avLst/>
          </a:prstGeom>
        </p:spPr>
        <p:txBody>
          <a:bodyPr anchor="ctr"/>
          <a:lstStyle>
            <a:lvl1pPr algn="ctr">
              <a:defRPr sz="1400" b="1">
                <a:solidFill>
                  <a:schemeClr val="tx1"/>
                </a:solidFill>
                <a:latin typeface="+mj-lt"/>
              </a:defRPr>
            </a:lvl1pPr>
            <a:extLst/>
          </a:lstStyle>
          <a:p>
            <a:pPr>
              <a:defRPr/>
            </a:pPr>
            <a:r>
              <a:rPr lang="en-US" smtClean="0"/>
              <a:t>21 September 2015</a:t>
            </a:r>
            <a:endParaRPr lang="en-US" dirty="0"/>
          </a:p>
        </p:txBody>
      </p:sp>
      <p:sp>
        <p:nvSpPr>
          <p:cNvPr id="13" name="Rectangle 4"/>
          <p:cNvSpPr>
            <a:spLocks noGrp="1"/>
          </p:cNvSpPr>
          <p:nvPr>
            <p:ph type="ftr" sz="quarter" idx="11"/>
          </p:nvPr>
        </p:nvSpPr>
        <p:spPr>
          <a:xfrm>
            <a:off x="2514600" y="6559550"/>
            <a:ext cx="4114800" cy="274320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tx1"/>
                </a:solidFill>
                <a:latin typeface="+mj-lt"/>
              </a:defRPr>
            </a:lvl1pPr>
            <a:extLst/>
          </a:lstStyle>
          <a:p>
            <a:pPr>
              <a:defRPr/>
            </a:pPr>
            <a:r>
              <a:rPr lang="en-US" smtClean="0"/>
              <a:t>Dar Al Sharia | Dubai Islamic Bank Kenya</a:t>
            </a:r>
            <a:endParaRPr lang="en-US" dirty="0"/>
          </a:p>
        </p:txBody>
      </p:sp>
      <p:sp>
        <p:nvSpPr>
          <p:cNvPr id="16" name="Rectangle 33"/>
          <p:cNvSpPr>
            <a:spLocks noGrp="1"/>
          </p:cNvSpPr>
          <p:nvPr>
            <p:ph type="sldNum" sz="quarter" idx="12"/>
          </p:nvPr>
        </p:nvSpPr>
        <p:spPr>
          <a:xfrm>
            <a:off x="7645052" y="6559550"/>
            <a:ext cx="1188720" cy="274320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14EF74F8-F92E-4E7F-922C-2EBB75EB0591}" type="slidenum">
              <a:rPr lang="ar-SA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/>
            </a:lvl1pPr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381000"/>
            <a:ext cx="8077200" cy="381000"/>
          </a:xfrm>
          <a:solidFill>
            <a:srgbClr val="CC9900"/>
          </a:solidFill>
        </p:spPr>
        <p:txBody>
          <a:bodyPr>
            <a:noAutofit/>
          </a:bodyPr>
          <a:lstStyle>
            <a:lvl1pPr marL="177800" indent="-177800">
              <a:buNone/>
              <a:defRPr sz="18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Rectangle 11"/>
          <p:cNvSpPr>
            <a:spLocks noGrp="1"/>
          </p:cNvSpPr>
          <p:nvPr>
            <p:ph sz="quarter" idx="15"/>
          </p:nvPr>
        </p:nvSpPr>
        <p:spPr>
          <a:xfrm>
            <a:off x="304800" y="762000"/>
            <a:ext cx="8077200" cy="5486400"/>
          </a:xfrm>
        </p:spPr>
        <p:txBody>
          <a:bodyPr/>
          <a:lstStyle>
            <a:lvl1pPr>
              <a:buFont typeface="Wingdings" pitchFamily="2" charset="2"/>
              <a:buChar char="§"/>
              <a:defRPr sz="1800"/>
            </a:lvl1pPr>
            <a:lvl2pPr>
              <a:buFont typeface="Wingdings" pitchFamily="2" charset="2"/>
              <a:buChar char="§"/>
              <a:defRPr sz="1600"/>
            </a:lvl2pPr>
            <a:lvl3pPr>
              <a:buFont typeface="Wingdings" pitchFamily="2" charset="2"/>
              <a:buChar char="§"/>
              <a:defRPr sz="1600"/>
            </a:lvl3pPr>
            <a:lvl4pPr>
              <a:buFont typeface="Wingdings" pitchFamily="2" charset="2"/>
              <a:buChar char="§"/>
              <a:defRPr sz="1600"/>
            </a:lvl4pPr>
            <a:lvl5pPr>
              <a:buFont typeface="Wingdings" pitchFamily="2" charset="2"/>
              <a:buChar char="§"/>
              <a:defRPr sz="1600"/>
            </a:lvl5pPr>
            <a:extLst/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6553200"/>
            <a:ext cx="9144000" cy="304800"/>
          </a:xfrm>
          <a:prstGeom prst="rect">
            <a:avLst/>
          </a:prstGeom>
          <a:solidFill>
            <a:srgbClr val="027B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atin typeface="+mj-lt"/>
            </a:endParaRPr>
          </a:p>
        </p:txBody>
      </p:sp>
      <p:sp>
        <p:nvSpPr>
          <p:cNvPr id="10" name="Rectangle 3"/>
          <p:cNvSpPr>
            <a:spLocks noGrp="1"/>
          </p:cNvSpPr>
          <p:nvPr>
            <p:ph type="dt" sz="half" idx="2"/>
          </p:nvPr>
        </p:nvSpPr>
        <p:spPr>
          <a:xfrm>
            <a:off x="228600" y="6559550"/>
            <a:ext cx="1905000" cy="274320"/>
          </a:xfrm>
          <a:prstGeom prst="rect">
            <a:avLst/>
          </a:prstGeom>
        </p:spPr>
        <p:txBody>
          <a:bodyPr anchor="ctr"/>
          <a:lstStyle>
            <a:lvl1pPr algn="ctr">
              <a:defRPr sz="1400" b="1">
                <a:solidFill>
                  <a:schemeClr val="tx1"/>
                </a:solidFill>
                <a:latin typeface="+mj-lt"/>
              </a:defRPr>
            </a:lvl1pPr>
            <a:extLst/>
          </a:lstStyle>
          <a:p>
            <a:pPr>
              <a:defRPr/>
            </a:pPr>
            <a:r>
              <a:rPr lang="en-US" smtClean="0"/>
              <a:t>21 September 2015</a:t>
            </a:r>
            <a:endParaRPr lang="en-US" dirty="0"/>
          </a:p>
        </p:txBody>
      </p:sp>
      <p:sp>
        <p:nvSpPr>
          <p:cNvPr id="12" name="Rectangle 4"/>
          <p:cNvSpPr>
            <a:spLocks noGrp="1"/>
          </p:cNvSpPr>
          <p:nvPr>
            <p:ph type="ftr" sz="quarter" idx="3"/>
          </p:nvPr>
        </p:nvSpPr>
        <p:spPr>
          <a:xfrm>
            <a:off x="2514600" y="6559550"/>
            <a:ext cx="4114800" cy="274320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tx1"/>
                </a:solidFill>
                <a:latin typeface="+mj-lt"/>
              </a:defRPr>
            </a:lvl1pPr>
            <a:extLst/>
          </a:lstStyle>
          <a:p>
            <a:pPr>
              <a:defRPr/>
            </a:pPr>
            <a:r>
              <a:rPr lang="en-US" smtClean="0"/>
              <a:t>Dar Al Sharia | Dubai Islamic Bank Kenya</a:t>
            </a:r>
            <a:endParaRPr lang="en-US" dirty="0"/>
          </a:p>
        </p:txBody>
      </p:sp>
      <p:sp>
        <p:nvSpPr>
          <p:cNvPr id="13" name="Rectangle 33"/>
          <p:cNvSpPr>
            <a:spLocks noGrp="1"/>
          </p:cNvSpPr>
          <p:nvPr>
            <p:ph type="sldNum" sz="quarter" idx="4"/>
          </p:nvPr>
        </p:nvSpPr>
        <p:spPr>
          <a:xfrm>
            <a:off x="7645052" y="6559550"/>
            <a:ext cx="1188720" cy="274320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14EF74F8-F92E-4E7F-922C-2EBB75EB0591}" type="slidenum">
              <a:rPr lang="ar-SA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93478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6553200"/>
            <a:ext cx="9144000" cy="304800"/>
          </a:xfrm>
          <a:prstGeom prst="rect">
            <a:avLst/>
          </a:prstGeom>
          <a:solidFill>
            <a:srgbClr val="027B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atin typeface="+mj-lt"/>
            </a:endParaRPr>
          </a:p>
        </p:txBody>
      </p:sp>
      <p:sp>
        <p:nvSpPr>
          <p:cNvPr id="9" name="Rectangle 3"/>
          <p:cNvSpPr>
            <a:spLocks noGrp="1"/>
          </p:cNvSpPr>
          <p:nvPr>
            <p:ph type="dt" sz="half" idx="2"/>
          </p:nvPr>
        </p:nvSpPr>
        <p:spPr>
          <a:xfrm>
            <a:off x="228600" y="6559550"/>
            <a:ext cx="1905000" cy="274320"/>
          </a:xfrm>
          <a:prstGeom prst="rect">
            <a:avLst/>
          </a:prstGeom>
        </p:spPr>
        <p:txBody>
          <a:bodyPr anchor="ctr"/>
          <a:lstStyle>
            <a:lvl1pPr algn="ctr">
              <a:defRPr sz="1400" b="1">
                <a:solidFill>
                  <a:schemeClr val="tx1"/>
                </a:solidFill>
                <a:latin typeface="+mj-lt"/>
              </a:defRPr>
            </a:lvl1pPr>
            <a:extLst/>
          </a:lstStyle>
          <a:p>
            <a:pPr>
              <a:defRPr/>
            </a:pPr>
            <a:r>
              <a:rPr lang="en-US" smtClean="0"/>
              <a:t>21 September 2015</a:t>
            </a:r>
            <a:endParaRPr lang="en-US" dirty="0"/>
          </a:p>
        </p:txBody>
      </p:sp>
      <p:sp>
        <p:nvSpPr>
          <p:cNvPr id="10" name="Rectangle 4"/>
          <p:cNvSpPr>
            <a:spLocks noGrp="1"/>
          </p:cNvSpPr>
          <p:nvPr>
            <p:ph type="ftr" sz="quarter" idx="3"/>
          </p:nvPr>
        </p:nvSpPr>
        <p:spPr>
          <a:xfrm>
            <a:off x="2514600" y="6559550"/>
            <a:ext cx="4114800" cy="274320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tx1"/>
                </a:solidFill>
                <a:latin typeface="+mj-lt"/>
              </a:defRPr>
            </a:lvl1pPr>
            <a:extLst/>
          </a:lstStyle>
          <a:p>
            <a:pPr>
              <a:defRPr/>
            </a:pPr>
            <a:r>
              <a:rPr lang="en-US" smtClean="0"/>
              <a:t>Dar Al Sharia | Dubai Islamic Bank Kenya</a:t>
            </a:r>
            <a:endParaRPr lang="en-US" dirty="0"/>
          </a:p>
        </p:txBody>
      </p:sp>
      <p:sp>
        <p:nvSpPr>
          <p:cNvPr id="11" name="Rectangle 33"/>
          <p:cNvSpPr>
            <a:spLocks noGrp="1"/>
          </p:cNvSpPr>
          <p:nvPr>
            <p:ph type="sldNum" sz="quarter" idx="4"/>
          </p:nvPr>
        </p:nvSpPr>
        <p:spPr>
          <a:xfrm>
            <a:off x="7645052" y="6559550"/>
            <a:ext cx="1188720" cy="274320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14EF74F8-F92E-4E7F-922C-2EBB75EB0591}" type="slidenum">
              <a:rPr lang="ar-SA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71357595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-Up: 1 Top, 2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3"/>
          </p:nvPr>
        </p:nvSpPr>
        <p:spPr>
          <a:xfrm>
            <a:off x="304800" y="228600"/>
            <a:ext cx="8077200" cy="381000"/>
          </a:xfrm>
          <a:solidFill>
            <a:srgbClr val="CC9900"/>
          </a:solidFill>
        </p:spPr>
        <p:txBody>
          <a:bodyPr>
            <a:noAutofit/>
          </a:bodyPr>
          <a:lstStyle>
            <a:lvl1pPr>
              <a:buNone/>
              <a:defRPr sz="18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15"/>
          </p:nvPr>
        </p:nvSpPr>
        <p:spPr>
          <a:xfrm>
            <a:off x="301752" y="609600"/>
            <a:ext cx="8074152" cy="2706624"/>
          </a:xfrm>
        </p:spPr>
        <p:txBody>
          <a:bodyPr/>
          <a:lstStyle>
            <a:extLst/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7" name="Rectangle 8"/>
          <p:cNvSpPr>
            <a:spLocks noGrp="1"/>
          </p:cNvSpPr>
          <p:nvPr>
            <p:ph type="body" sz="quarter" idx="16"/>
          </p:nvPr>
        </p:nvSpPr>
        <p:spPr>
          <a:xfrm>
            <a:off x="301752" y="3319272"/>
            <a:ext cx="3965448" cy="414528"/>
          </a:xfrm>
          <a:solidFill>
            <a:srgbClr val="CC9900"/>
          </a:solidFill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8" name="Rectangle 11"/>
          <p:cNvSpPr>
            <a:spLocks noGrp="1"/>
          </p:cNvSpPr>
          <p:nvPr>
            <p:ph sz="quarter" idx="17"/>
          </p:nvPr>
        </p:nvSpPr>
        <p:spPr>
          <a:xfrm>
            <a:off x="301752" y="3733800"/>
            <a:ext cx="3965448" cy="2520696"/>
          </a:xfrm>
        </p:spPr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20"/>
          </p:nvPr>
        </p:nvSpPr>
        <p:spPr>
          <a:xfrm>
            <a:off x="4416552" y="3319272"/>
            <a:ext cx="3965448" cy="414528"/>
          </a:xfrm>
          <a:solidFill>
            <a:srgbClr val="CC9900"/>
          </a:solidFill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3" name="Rectangle 11"/>
          <p:cNvSpPr>
            <a:spLocks noGrp="1"/>
          </p:cNvSpPr>
          <p:nvPr>
            <p:ph sz="quarter" idx="21"/>
          </p:nvPr>
        </p:nvSpPr>
        <p:spPr>
          <a:xfrm>
            <a:off x="4416552" y="3733800"/>
            <a:ext cx="3965448" cy="2520696"/>
          </a:xfrm>
        </p:spPr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6553200"/>
            <a:ext cx="9144000" cy="304800"/>
          </a:xfrm>
          <a:prstGeom prst="rect">
            <a:avLst/>
          </a:prstGeom>
          <a:solidFill>
            <a:srgbClr val="027B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atin typeface="+mj-lt"/>
            </a:endParaRPr>
          </a:p>
        </p:txBody>
      </p:sp>
      <p:sp>
        <p:nvSpPr>
          <p:cNvPr id="14" name="Rectangle 3"/>
          <p:cNvSpPr>
            <a:spLocks noGrp="1"/>
          </p:cNvSpPr>
          <p:nvPr>
            <p:ph type="dt" sz="half" idx="2"/>
          </p:nvPr>
        </p:nvSpPr>
        <p:spPr>
          <a:xfrm>
            <a:off x="228600" y="6559550"/>
            <a:ext cx="1905000" cy="274320"/>
          </a:xfrm>
          <a:prstGeom prst="rect">
            <a:avLst/>
          </a:prstGeom>
        </p:spPr>
        <p:txBody>
          <a:bodyPr anchor="ctr"/>
          <a:lstStyle>
            <a:lvl1pPr algn="ctr">
              <a:defRPr sz="1400" b="1">
                <a:solidFill>
                  <a:schemeClr val="tx1"/>
                </a:solidFill>
                <a:latin typeface="+mj-lt"/>
              </a:defRPr>
            </a:lvl1pPr>
            <a:extLst/>
          </a:lstStyle>
          <a:p>
            <a:pPr>
              <a:defRPr/>
            </a:pPr>
            <a:r>
              <a:rPr lang="en-US" smtClean="0"/>
              <a:t>21 September 2015</a:t>
            </a:r>
            <a:endParaRPr lang="en-US" dirty="0"/>
          </a:p>
        </p:txBody>
      </p:sp>
      <p:sp>
        <p:nvSpPr>
          <p:cNvPr id="16" name="Rectangle 4"/>
          <p:cNvSpPr>
            <a:spLocks noGrp="1"/>
          </p:cNvSpPr>
          <p:nvPr>
            <p:ph type="ftr" sz="quarter" idx="3"/>
          </p:nvPr>
        </p:nvSpPr>
        <p:spPr>
          <a:xfrm>
            <a:off x="2514600" y="6559550"/>
            <a:ext cx="4114800" cy="274320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tx1"/>
                </a:solidFill>
                <a:latin typeface="+mj-lt"/>
              </a:defRPr>
            </a:lvl1pPr>
            <a:extLst/>
          </a:lstStyle>
          <a:p>
            <a:pPr>
              <a:defRPr/>
            </a:pPr>
            <a:r>
              <a:rPr lang="en-US" smtClean="0"/>
              <a:t>Dar Al Sharia | Dubai Islamic Bank Kenya</a:t>
            </a:r>
            <a:endParaRPr lang="en-US" dirty="0"/>
          </a:p>
        </p:txBody>
      </p:sp>
      <p:sp>
        <p:nvSpPr>
          <p:cNvPr id="19" name="Rectangle 33"/>
          <p:cNvSpPr>
            <a:spLocks noGrp="1"/>
          </p:cNvSpPr>
          <p:nvPr>
            <p:ph type="sldNum" sz="quarter" idx="4"/>
          </p:nvPr>
        </p:nvSpPr>
        <p:spPr>
          <a:xfrm>
            <a:off x="7645052" y="6559550"/>
            <a:ext cx="1188720" cy="274320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14EF74F8-F92E-4E7F-922C-2EBB75EB0591}" type="slidenum">
              <a:rPr lang="ar-SA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746976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29528-557E-4201-97D9-52C35D6F353E}" type="datetimeFigureOut">
              <a:rPr lang="ar-SA" smtClean="0"/>
              <a:pPr/>
              <a:t>06/02/38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FD162-6AEB-4675-89AC-F208CDE31F99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CB709-D833-453F-B556-6CF9D051D5BD}" type="datetimeFigureOut">
              <a:rPr lang="ar-SA" smtClean="0"/>
              <a:pPr/>
              <a:t>06/02/38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868A2-E6F2-46B7-8366-CE493AB5BA4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715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03300"/>
            <a:ext cx="8534400" cy="5321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6553200"/>
            <a:ext cx="9144000" cy="304800"/>
          </a:xfrm>
          <a:prstGeom prst="rect">
            <a:avLst/>
          </a:prstGeom>
          <a:solidFill>
            <a:srgbClr val="027B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atin typeface="+mj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144000" cy="182880"/>
          </a:xfrm>
          <a:prstGeom prst="rect">
            <a:avLst/>
          </a:prstGeom>
          <a:solidFill>
            <a:srgbClr val="275F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atin typeface="+mj-lt"/>
            </a:endParaRPr>
          </a:p>
        </p:txBody>
      </p:sp>
      <p:pic>
        <p:nvPicPr>
          <p:cNvPr id="13" name="Picture 14" descr="dar al sharia1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534400" y="5996684"/>
            <a:ext cx="457200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3"/>
          <p:cNvSpPr>
            <a:spLocks noGrp="1"/>
          </p:cNvSpPr>
          <p:nvPr>
            <p:ph type="dt" sz="half" idx="2"/>
          </p:nvPr>
        </p:nvSpPr>
        <p:spPr>
          <a:xfrm>
            <a:off x="228600" y="6559550"/>
            <a:ext cx="1905000" cy="274320"/>
          </a:xfrm>
          <a:prstGeom prst="rect">
            <a:avLst/>
          </a:prstGeom>
        </p:spPr>
        <p:txBody>
          <a:bodyPr anchor="ctr"/>
          <a:lstStyle>
            <a:lvl1pPr algn="ctr">
              <a:defRPr sz="1400" b="1">
                <a:solidFill>
                  <a:schemeClr val="tx1"/>
                </a:solidFill>
                <a:latin typeface="+mj-lt"/>
              </a:defRPr>
            </a:lvl1pPr>
            <a:extLst/>
          </a:lstStyle>
          <a:p>
            <a:pPr>
              <a:defRPr/>
            </a:pPr>
            <a:r>
              <a:rPr lang="en-US" smtClean="0"/>
              <a:t>21 September 2015</a:t>
            </a:r>
            <a:endParaRPr lang="en-US" dirty="0"/>
          </a:p>
        </p:txBody>
      </p:sp>
      <p:sp>
        <p:nvSpPr>
          <p:cNvPr id="15" name="Rectangle 4"/>
          <p:cNvSpPr>
            <a:spLocks noGrp="1"/>
          </p:cNvSpPr>
          <p:nvPr>
            <p:ph type="ftr" sz="quarter" idx="3"/>
          </p:nvPr>
        </p:nvSpPr>
        <p:spPr>
          <a:xfrm>
            <a:off x="2514600" y="6559550"/>
            <a:ext cx="4114800" cy="274320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tx1"/>
                </a:solidFill>
                <a:latin typeface="+mj-lt"/>
              </a:defRPr>
            </a:lvl1pPr>
            <a:extLst/>
          </a:lstStyle>
          <a:p>
            <a:pPr>
              <a:defRPr/>
            </a:pPr>
            <a:r>
              <a:rPr lang="en-US" smtClean="0"/>
              <a:t>Dar Al Sharia | Dubai Islamic Bank Kenya</a:t>
            </a:r>
            <a:endParaRPr lang="en-US" dirty="0"/>
          </a:p>
        </p:txBody>
      </p:sp>
      <p:sp>
        <p:nvSpPr>
          <p:cNvPr id="16" name="Rectangle 33"/>
          <p:cNvSpPr>
            <a:spLocks noGrp="1"/>
          </p:cNvSpPr>
          <p:nvPr>
            <p:ph type="sldNum" sz="quarter" idx="4"/>
          </p:nvPr>
        </p:nvSpPr>
        <p:spPr>
          <a:xfrm>
            <a:off x="7645052" y="6559550"/>
            <a:ext cx="1188720" cy="274320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14EF74F8-F92E-4E7F-922C-2EBB75EB0591}" type="slidenum">
              <a:rPr lang="ar-SA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146" t="16667" r="71927" b="16667"/>
          <a:stretch/>
        </p:blipFill>
        <p:spPr>
          <a:xfrm>
            <a:off x="228600" y="5997380"/>
            <a:ext cx="528348" cy="48031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 spd="med">
    <p:dissolve/>
  </p:transition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spcBef>
          <a:spcPct val="0"/>
        </a:spcBef>
        <a:buNone/>
        <a:defRPr sz="2400" b="1" kern="1200">
          <a:solidFill>
            <a:srgbClr val="063188"/>
          </a:solidFill>
          <a:latin typeface="+mj-lt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j-lt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j-lt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j-lt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diagramLayout" Target="../diagrams/layout1.xml"/><Relationship Id="rId7" Type="http://schemas.openxmlformats.org/officeDocument/2006/relationships/diagramLayout" Target="../diagrams/layout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diagramColors" Target="../diagrams/colors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.xml"/><Relationship Id="rId3" Type="http://schemas.openxmlformats.org/officeDocument/2006/relationships/diagramLayout" Target="../diagrams/layout3.xml"/><Relationship Id="rId7" Type="http://schemas.openxmlformats.org/officeDocument/2006/relationships/diagramLayout" Target="../diagrams/layout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4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openxmlformats.org/officeDocument/2006/relationships/diagramColors" Target="../diagrams/colors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0" Type="http://schemas.openxmlformats.org/officeDocument/2006/relationships/image" Target="../media/image23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mailto:badru.swaleh@dibkenya.co.ke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Relationship Id="rId9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1142976" y="5491831"/>
            <a:ext cx="7143800" cy="533400"/>
          </a:xfrm>
        </p:spPr>
        <p:txBody>
          <a:bodyPr>
            <a:normAutofit/>
          </a:bodyPr>
          <a:lstStyle>
            <a:extLst/>
          </a:lstStyle>
          <a:p>
            <a:r>
              <a:rPr lang="en-US" dirty="0" smtClean="0"/>
              <a:t>Exploring the </a:t>
            </a:r>
            <a:r>
              <a:rPr lang="en-US" dirty="0" err="1" smtClean="0"/>
              <a:t>islamic</a:t>
            </a:r>
            <a:r>
              <a:rPr lang="en-US" dirty="0" smtClean="0"/>
              <a:t> microfinance products 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32" y="6064940"/>
            <a:ext cx="9144000" cy="507332"/>
          </a:xfrm>
        </p:spPr>
        <p:txBody>
          <a:bodyPr/>
          <a:lstStyle/>
          <a:p>
            <a:r>
              <a:rPr lang="en-US" sz="2000" dirty="0" smtClean="0"/>
              <a:t>BADRU JAFFAR SWALEH: SHARIA COORDINATOR, DIB BANK LTD (IN FORMATION)</a:t>
            </a:r>
            <a:endParaRPr lang="en-US" sz="2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43800" y="4949539"/>
            <a:ext cx="1352921" cy="91805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146" t="16667" r="71927" b="16667"/>
          <a:stretch/>
        </p:blipFill>
        <p:spPr>
          <a:xfrm>
            <a:off x="685800" y="5070033"/>
            <a:ext cx="838200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47154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001000" cy="655638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Business Implementation </a:t>
            </a:r>
            <a:endParaRPr lang="en-US" sz="2400" b="1" dirty="0">
              <a:solidFill>
                <a:srgbClr val="0000CC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177280"/>
          <a:ext cx="8229600" cy="1108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/>
        </p:nvGraphicFramePr>
        <p:xfrm>
          <a:off x="457200" y="2514600"/>
          <a:ext cx="7920880" cy="30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6" name="Down Arrow 5"/>
          <p:cNvSpPr/>
          <p:nvPr/>
        </p:nvSpPr>
        <p:spPr>
          <a:xfrm>
            <a:off x="914400" y="1676400"/>
            <a:ext cx="457200" cy="838200"/>
          </a:xfrm>
          <a:prstGeom prst="downArrow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own Arrow 9"/>
          <p:cNvSpPr/>
          <p:nvPr/>
        </p:nvSpPr>
        <p:spPr>
          <a:xfrm>
            <a:off x="2514600" y="1676400"/>
            <a:ext cx="533400" cy="914400"/>
          </a:xfrm>
          <a:prstGeom prst="downArrow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own Arrow 10"/>
          <p:cNvSpPr/>
          <p:nvPr/>
        </p:nvSpPr>
        <p:spPr>
          <a:xfrm>
            <a:off x="4191000" y="1676400"/>
            <a:ext cx="533400" cy="914400"/>
          </a:xfrm>
          <a:prstGeom prst="downArrow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own Arrow 11"/>
          <p:cNvSpPr/>
          <p:nvPr/>
        </p:nvSpPr>
        <p:spPr>
          <a:xfrm>
            <a:off x="5867400" y="1676400"/>
            <a:ext cx="601216" cy="914400"/>
          </a:xfrm>
          <a:prstGeom prst="downArrow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own Arrow 12"/>
          <p:cNvSpPr/>
          <p:nvPr/>
        </p:nvSpPr>
        <p:spPr>
          <a:xfrm>
            <a:off x="7543800" y="1676400"/>
            <a:ext cx="533400" cy="990600"/>
          </a:xfrm>
          <a:prstGeom prst="downArrow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33400" y="1752600"/>
            <a:ext cx="7924800" cy="457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/>
            <a:r>
              <a:rPr lang="en-US" dirty="0" smtClean="0"/>
              <a:t>The Institutions/Financiers  &amp; Partners &amp; Beneficiary’s Community </a:t>
            </a:r>
            <a:endParaRPr lang="en-US" dirty="0"/>
          </a:p>
        </p:txBody>
      </p:sp>
      <p:sp>
        <p:nvSpPr>
          <p:cNvPr id="17" name="Title 1"/>
          <p:cNvSpPr txBox="1">
            <a:spLocks/>
          </p:cNvSpPr>
          <p:nvPr/>
        </p:nvSpPr>
        <p:spPr bwMode="auto">
          <a:xfrm>
            <a:off x="457200" y="3657600"/>
            <a:ext cx="8229600" cy="3810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Comprehensive Engineered</a:t>
            </a:r>
            <a:r>
              <a:rPr kumimoji="0" lang="en-US" sz="1200" b="1" i="1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Project </a:t>
            </a:r>
            <a:endParaRPr kumimoji="0" lang="en-US" sz="1200" b="1" i="1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 bwMode="auto">
          <a:xfrm>
            <a:off x="533400" y="5105400"/>
            <a:ext cx="8077200" cy="304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Beneficiaries /Co-operative</a:t>
            </a:r>
            <a:r>
              <a:rPr lang="en-US" sz="14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/Group Finance</a:t>
            </a:r>
            <a:r>
              <a:rPr kumimoji="0" lang="en-US" sz="1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1400" b="1" i="1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Down Arrow 19"/>
          <p:cNvSpPr/>
          <p:nvPr/>
        </p:nvSpPr>
        <p:spPr>
          <a:xfrm>
            <a:off x="4191000" y="4038600"/>
            <a:ext cx="601216" cy="1066800"/>
          </a:xfrm>
          <a:prstGeom prst="downArrow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3429000" y="4114800"/>
            <a:ext cx="2209800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Implementation </a:t>
            </a:r>
            <a:endParaRPr lang="en-US" dirty="0"/>
          </a:p>
        </p:txBody>
      </p:sp>
      <p:sp>
        <p:nvSpPr>
          <p:cNvPr id="22" name="Oval 21"/>
          <p:cNvSpPr/>
          <p:nvPr/>
        </p:nvSpPr>
        <p:spPr>
          <a:xfrm>
            <a:off x="2362200" y="4038600"/>
            <a:ext cx="1066800" cy="609600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dirty="0" smtClean="0"/>
              <a:t>IMFI</a:t>
            </a:r>
            <a:endParaRPr lang="en-US" sz="1050" b="1" dirty="0"/>
          </a:p>
        </p:txBody>
      </p:sp>
      <p:sp>
        <p:nvSpPr>
          <p:cNvPr id="23" name="Oval 22"/>
          <p:cNvSpPr/>
          <p:nvPr/>
        </p:nvSpPr>
        <p:spPr>
          <a:xfrm>
            <a:off x="5638800" y="4038600"/>
            <a:ext cx="990600" cy="609600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b="1" dirty="0" smtClean="0"/>
              <a:t>partners</a:t>
            </a:r>
            <a:endParaRPr lang="en-US" sz="800" b="1" dirty="0"/>
          </a:p>
        </p:txBody>
      </p:sp>
      <p:sp>
        <p:nvSpPr>
          <p:cNvPr id="24" name="Oval 23"/>
          <p:cNvSpPr/>
          <p:nvPr/>
        </p:nvSpPr>
        <p:spPr>
          <a:xfrm>
            <a:off x="3886200" y="4572000"/>
            <a:ext cx="1219200" cy="381000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b="1" dirty="0" smtClean="0"/>
              <a:t>Community</a:t>
            </a:r>
            <a:endParaRPr lang="en-US" sz="800" b="1" dirty="0"/>
          </a:p>
        </p:txBody>
      </p:sp>
      <p:sp>
        <p:nvSpPr>
          <p:cNvPr id="25" name="Title 1"/>
          <p:cNvSpPr txBox="1">
            <a:spLocks/>
          </p:cNvSpPr>
          <p:nvPr/>
        </p:nvSpPr>
        <p:spPr bwMode="auto">
          <a:xfrm>
            <a:off x="609600" y="5715000"/>
            <a:ext cx="8001000" cy="304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Follow-Up</a:t>
            </a:r>
            <a:endParaRPr kumimoji="0" lang="en-US" sz="1400" b="1" i="1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5" grpId="0">
        <p:bldAsOne/>
      </p:bldGraphic>
      <p:bldP spid="6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7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98460"/>
            <a:ext cx="8534400" cy="715962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Application of Innovative &amp; Integrated Islamic Models</a:t>
            </a:r>
            <a:endParaRPr lang="en-US" sz="2400" b="1" dirty="0">
              <a:solidFill>
                <a:srgbClr val="0000CC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95536" y="1500174"/>
          <a:ext cx="8229600" cy="1108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/>
        </p:nvGraphicFramePr>
        <p:xfrm>
          <a:off x="683568" y="3071810"/>
          <a:ext cx="7920880" cy="180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6" name="Down Arrow 5"/>
          <p:cNvSpPr/>
          <p:nvPr/>
        </p:nvSpPr>
        <p:spPr>
          <a:xfrm>
            <a:off x="1187624" y="2492896"/>
            <a:ext cx="144016" cy="576064"/>
          </a:xfrm>
          <a:prstGeom prst="downArrow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>
            <a:off x="3923928" y="2492896"/>
            <a:ext cx="144016" cy="576064"/>
          </a:xfrm>
          <a:prstGeom prst="downArrow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6172200" y="2514600"/>
            <a:ext cx="144016" cy="576064"/>
          </a:xfrm>
          <a:prstGeom prst="downArrow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33400" y="5410200"/>
            <a:ext cx="2232248" cy="2308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900" dirty="0" smtClean="0">
                <a:cs typeface="Arabic Transparent" pitchFamily="2" charset="-78"/>
              </a:rPr>
              <a:t>Materials, Machineries ..etc</a:t>
            </a:r>
            <a:endParaRPr lang="en-US" sz="900" dirty="0"/>
          </a:p>
        </p:txBody>
      </p:sp>
      <p:sp>
        <p:nvSpPr>
          <p:cNvPr id="10" name="TextBox 9"/>
          <p:cNvSpPr txBox="1"/>
          <p:nvPr/>
        </p:nvSpPr>
        <p:spPr>
          <a:xfrm>
            <a:off x="3048000" y="5410200"/>
            <a:ext cx="2232248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900" dirty="0" smtClean="0">
                <a:cs typeface="Arabic Transparent" pitchFamily="2" charset="-78"/>
              </a:rPr>
              <a:t>Personal &amp; Family Needs, Operation Expenses </a:t>
            </a:r>
            <a:endParaRPr lang="en-US" sz="900" dirty="0">
              <a:cs typeface="Arabic Transparent" pitchFamily="2" charset="-78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86400" y="5410201"/>
            <a:ext cx="2232248" cy="5078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900" dirty="0" smtClean="0">
                <a:cs typeface="Arabic Transparent" pitchFamily="2" charset="-78"/>
              </a:rPr>
              <a:t>Cooling Storage, Transportation..etc</a:t>
            </a:r>
          </a:p>
          <a:p>
            <a:pPr algn="ctr"/>
            <a:endParaRPr lang="en-US" sz="900" dirty="0">
              <a:cs typeface="Arabic Transparent" pitchFamily="2" charset="-78"/>
            </a:endParaRPr>
          </a:p>
        </p:txBody>
      </p:sp>
      <p:sp>
        <p:nvSpPr>
          <p:cNvPr id="12" name="Down Arrow 11"/>
          <p:cNvSpPr/>
          <p:nvPr/>
        </p:nvSpPr>
        <p:spPr>
          <a:xfrm>
            <a:off x="1115616" y="4714884"/>
            <a:ext cx="144016" cy="576064"/>
          </a:xfrm>
          <a:prstGeom prst="downArrow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own Arrow 12"/>
          <p:cNvSpPr/>
          <p:nvPr/>
        </p:nvSpPr>
        <p:spPr>
          <a:xfrm>
            <a:off x="3995936" y="4710324"/>
            <a:ext cx="144016" cy="576064"/>
          </a:xfrm>
          <a:prstGeom prst="downArrow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own Arrow 13"/>
          <p:cNvSpPr/>
          <p:nvPr/>
        </p:nvSpPr>
        <p:spPr>
          <a:xfrm>
            <a:off x="6248400" y="4643446"/>
            <a:ext cx="144016" cy="576064"/>
          </a:xfrm>
          <a:prstGeom prst="downArrow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7242" y="1071546"/>
            <a:ext cx="8229600" cy="5286396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smtClean="0">
                <a:latin typeface="+mn-lt"/>
              </a:rPr>
              <a:t>Empowering the poor= Access to assets + Access to services + Access to Knowledge</a:t>
            </a:r>
            <a:r>
              <a:rPr lang="ar-SA" sz="2400" dirty="0" smtClean="0">
                <a:latin typeface="+mn-lt"/>
              </a:rPr>
              <a:t> </a:t>
            </a:r>
            <a:r>
              <a:rPr lang="en-US" sz="2400" dirty="0" smtClean="0">
                <a:latin typeface="+mn-lt"/>
              </a:rPr>
              <a:t>+</a:t>
            </a:r>
            <a:r>
              <a:rPr lang="ar-SA" sz="2400" dirty="0" smtClean="0">
                <a:latin typeface="+mn-lt"/>
              </a:rPr>
              <a:t> </a:t>
            </a:r>
            <a:r>
              <a:rPr lang="en-US" sz="2400" dirty="0" smtClean="0">
                <a:latin typeface="+mn-lt"/>
              </a:rPr>
              <a:t>access to market =  equal wealth distribution.</a:t>
            </a:r>
          </a:p>
          <a:p>
            <a:endParaRPr lang="en-US" sz="2400" dirty="0" smtClean="0">
              <a:latin typeface="+mn-lt"/>
            </a:endParaRPr>
          </a:p>
          <a:p>
            <a:r>
              <a:rPr lang="en-US" sz="2400" dirty="0" smtClean="0">
                <a:latin typeface="+mn-lt"/>
              </a:rPr>
              <a:t>Building equipped  &amp; organized productive co-operatives/groups.</a:t>
            </a:r>
          </a:p>
          <a:p>
            <a:endParaRPr lang="en-US" sz="2400" dirty="0" smtClean="0">
              <a:latin typeface="+mn-lt"/>
            </a:endParaRPr>
          </a:p>
          <a:p>
            <a:r>
              <a:rPr lang="en-US" sz="2400" dirty="0" smtClean="0">
                <a:latin typeface="+mn-lt"/>
              </a:rPr>
              <a:t>Strongly facilitate  market access &amp; export linking. </a:t>
            </a:r>
          </a:p>
          <a:p>
            <a:endParaRPr lang="en-US" sz="2400" dirty="0" smtClean="0">
              <a:latin typeface="+mn-lt"/>
            </a:endParaRPr>
          </a:p>
          <a:p>
            <a:r>
              <a:rPr lang="en-US" sz="2400" dirty="0" smtClean="0">
                <a:latin typeface="+mn-lt"/>
              </a:rPr>
              <a:t>Facilitate having international certificates for their products  </a:t>
            </a:r>
          </a:p>
          <a:p>
            <a:endParaRPr lang="en-US" sz="2400" dirty="0" smtClean="0">
              <a:latin typeface="+mn-lt"/>
            </a:endParaRPr>
          </a:p>
          <a:p>
            <a:r>
              <a:rPr lang="en-US" sz="2400" dirty="0" smtClean="0">
                <a:latin typeface="+mn-lt"/>
              </a:rPr>
              <a:t>Provide business solutions to problems.</a:t>
            </a:r>
          </a:p>
          <a:p>
            <a:endParaRPr lang="en-US" sz="2400" dirty="0" smtClean="0">
              <a:latin typeface="+mn-lt"/>
            </a:endParaRPr>
          </a:p>
          <a:p>
            <a:r>
              <a:rPr lang="en-US" sz="2400" dirty="0" smtClean="0">
                <a:latin typeface="+mn-lt"/>
              </a:rPr>
              <a:t>Easy linking with  formal private sector &amp; networks memberships.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609600"/>
            <a:ext cx="2514600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/>
              <a:t>Customer interest </a:t>
            </a:r>
            <a:endParaRPr lang="en-US" sz="2400" b="1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Empowering The Poor 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Empowering The Poor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4" y="1000108"/>
            <a:ext cx="8501090" cy="5362596"/>
          </a:xfrm>
        </p:spPr>
        <p:txBody>
          <a:bodyPr>
            <a:normAutofit fontScale="92500" lnSpcReduction="20000"/>
          </a:bodyPr>
          <a:lstStyle/>
          <a:p>
            <a:r>
              <a:rPr lang="en-US" sz="1800" dirty="0" smtClean="0">
                <a:latin typeface="+mn-lt"/>
              </a:rPr>
              <a:t>Open new services to customers.</a:t>
            </a:r>
          </a:p>
          <a:p>
            <a:endParaRPr lang="en-US" sz="1800" dirty="0" smtClean="0">
              <a:latin typeface="+mn-lt"/>
            </a:endParaRPr>
          </a:p>
          <a:p>
            <a:r>
              <a:rPr lang="en-US" sz="1800" dirty="0" smtClean="0">
                <a:latin typeface="+mn-lt"/>
              </a:rPr>
              <a:t>Effectively cover large number of targeted segment within certain geographical area at one time.</a:t>
            </a:r>
          </a:p>
          <a:p>
            <a:endParaRPr lang="en-US" sz="1800" dirty="0" smtClean="0">
              <a:latin typeface="+mn-lt"/>
            </a:endParaRPr>
          </a:p>
          <a:p>
            <a:r>
              <a:rPr lang="en-US" sz="1800" dirty="0" smtClean="0">
                <a:latin typeface="+mn-lt"/>
              </a:rPr>
              <a:t>Effectively finance large number of beneficiaries within limited number of operations ( granting finance, monitoring..)</a:t>
            </a:r>
          </a:p>
          <a:p>
            <a:endParaRPr lang="en-US" sz="1800" dirty="0" smtClean="0">
              <a:latin typeface="+mn-lt"/>
            </a:endParaRPr>
          </a:p>
          <a:p>
            <a:r>
              <a:rPr lang="en-US" sz="1800" dirty="0" smtClean="0">
                <a:latin typeface="+mn-lt"/>
              </a:rPr>
              <a:t>Facilitate having international certificates for their products.  </a:t>
            </a:r>
          </a:p>
          <a:p>
            <a:endParaRPr lang="en-US" sz="1800" dirty="0" smtClean="0">
              <a:latin typeface="+mn-lt"/>
            </a:endParaRPr>
          </a:p>
          <a:p>
            <a:r>
              <a:rPr lang="en-US" sz="1800" dirty="0" smtClean="0">
                <a:latin typeface="+mn-lt"/>
              </a:rPr>
              <a:t>Insuring Production &amp; Market for a customer is insuring customer repayment &amp; profit sharing.</a:t>
            </a:r>
          </a:p>
          <a:p>
            <a:endParaRPr lang="en-US" sz="1800" dirty="0" smtClean="0">
              <a:latin typeface="+mn-lt"/>
            </a:endParaRPr>
          </a:p>
          <a:p>
            <a:r>
              <a:rPr lang="en-US" sz="1800" dirty="0" smtClean="0">
                <a:latin typeface="+mn-lt"/>
              </a:rPr>
              <a:t>Equal focus on social &amp; commercial aspects</a:t>
            </a:r>
          </a:p>
          <a:p>
            <a:endParaRPr lang="en-US" sz="1800" dirty="0" smtClean="0">
              <a:latin typeface="+mn-lt"/>
            </a:endParaRPr>
          </a:p>
          <a:p>
            <a:r>
              <a:rPr lang="en-US" sz="1800" dirty="0" smtClean="0">
                <a:latin typeface="+mn-lt"/>
              </a:rPr>
              <a:t>Building  more assets ( IMFIs)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533400"/>
            <a:ext cx="19812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/>
              <a:t>MFI</a:t>
            </a:r>
            <a:r>
              <a:rPr lang="en-US" b="1" dirty="0" smtClean="0"/>
              <a:t> </a:t>
            </a:r>
            <a:r>
              <a:rPr lang="en-US" sz="2400" b="1" dirty="0" smtClean="0"/>
              <a:t>interest</a:t>
            </a:r>
            <a:r>
              <a:rPr lang="en-US" b="1" dirty="0" smtClean="0"/>
              <a:t> </a:t>
            </a:r>
            <a:endParaRPr lang="en-US" b="1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CASE FOR MICROFINANCE</a:t>
            </a:r>
            <a:endParaRPr lang="ar-SA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ISLAMIC FINANCING PRODUCTS </a:t>
            </a:r>
            <a:endParaRPr lang="ar-SA" sz="4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Dar Al Sharia | Dubai Islamic Bank Kenya</a:t>
            </a:r>
            <a:endParaRPr lang="en-US" dirty="0"/>
          </a:p>
        </p:txBody>
      </p:sp>
    </p:spTree>
  </p:cSld>
  <p:clrMapOvr>
    <a:masterClrMapping/>
  </p:clrMapOvr>
  <p:transition spd="med"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Down Arrow 71"/>
          <p:cNvSpPr/>
          <p:nvPr/>
        </p:nvSpPr>
        <p:spPr>
          <a:xfrm rot="10800000">
            <a:off x="4021138" y="1617662"/>
            <a:ext cx="628650" cy="1125537"/>
          </a:xfrm>
          <a:prstGeom prst="downArrow">
            <a:avLst/>
          </a:prstGeom>
          <a:solidFill>
            <a:srgbClr val="004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174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304800" y="228600"/>
            <a:ext cx="8686800" cy="381000"/>
          </a:xfrm>
        </p:spPr>
        <p:txBody>
          <a:bodyPr/>
          <a:lstStyle/>
          <a:p>
            <a:r>
              <a:rPr dirty="0" smtClean="0"/>
              <a:t>INVESTMENT BASED </a:t>
            </a:r>
            <a:r>
              <a:rPr lang="en-US" dirty="0" smtClean="0"/>
              <a:t>CONTRACTS</a:t>
            </a:r>
            <a:r>
              <a:rPr dirty="0" smtClean="0"/>
              <a:t>– </a:t>
            </a:r>
            <a:r>
              <a:rPr lang="en-US" dirty="0" smtClean="0"/>
              <a:t>1. </a:t>
            </a:r>
            <a:r>
              <a:rPr dirty="0" smtClean="0"/>
              <a:t>MUD</a:t>
            </a:r>
            <a:r>
              <a:rPr lang="en-GB" dirty="0" smtClean="0"/>
              <a:t>H</a:t>
            </a:r>
            <a:r>
              <a:rPr dirty="0" smtClean="0"/>
              <a:t>ARABA</a:t>
            </a:r>
          </a:p>
        </p:txBody>
      </p:sp>
      <p:sp>
        <p:nvSpPr>
          <p:cNvPr id="31747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01625" y="3319463"/>
            <a:ext cx="3965575" cy="414337"/>
          </a:xfrm>
        </p:spPr>
        <p:txBody>
          <a:bodyPr/>
          <a:lstStyle/>
          <a:p>
            <a:pPr eaLnBrk="1" hangingPunct="1"/>
            <a:r>
              <a:rPr dirty="0" smtClean="0"/>
              <a:t>PROCESS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7"/>
          </p:nvPr>
        </p:nvSpPr>
        <p:spPr>
          <a:xfrm>
            <a:off x="301625" y="3733800"/>
            <a:ext cx="3965575" cy="2520950"/>
          </a:xfrm>
        </p:spPr>
        <p:txBody>
          <a:bodyPr>
            <a:normAutofit fontScale="92500"/>
          </a:bodyPr>
          <a:lstStyle/>
          <a:p>
            <a:pPr marL="342900" indent="-342900" algn="just" eaLnBrk="1" hangingPunct="1">
              <a:buFont typeface="+mj-lt"/>
              <a:buAutoNum type="arabicPeriod"/>
              <a:defRPr/>
            </a:pPr>
            <a:r>
              <a:rPr sz="1450" b="1" dirty="0" smtClean="0"/>
              <a:t>Mud</a:t>
            </a:r>
            <a:r>
              <a:rPr lang="en-GB" sz="1450" b="1" dirty="0" smtClean="0"/>
              <a:t>h</a:t>
            </a:r>
            <a:r>
              <a:rPr sz="1450" b="1" dirty="0" smtClean="0"/>
              <a:t>araba </a:t>
            </a:r>
            <a:r>
              <a:rPr sz="1450" b="1" dirty="0"/>
              <a:t>Agreement </a:t>
            </a:r>
            <a:r>
              <a:rPr sz="1450" b="1"/>
              <a:t>between </a:t>
            </a:r>
            <a:r>
              <a:rPr lang="en-US" sz="1450" b="1" dirty="0" smtClean="0"/>
              <a:t>MFI</a:t>
            </a:r>
            <a:r>
              <a:rPr sz="1450" b="1" smtClean="0"/>
              <a:t> </a:t>
            </a:r>
            <a:r>
              <a:rPr sz="1450" b="1" dirty="0"/>
              <a:t>and </a:t>
            </a:r>
            <a:r>
              <a:rPr sz="1450" b="1" dirty="0" smtClean="0"/>
              <a:t>Customer.</a:t>
            </a:r>
            <a:endParaRPr sz="1450" b="1" dirty="0"/>
          </a:p>
          <a:p>
            <a:pPr marL="342900" indent="-342900" algn="just" eaLnBrk="1" hangingPunct="1">
              <a:buFont typeface="+mj-lt"/>
              <a:buAutoNum type="arabicPeriod"/>
              <a:defRPr/>
            </a:pPr>
            <a:r>
              <a:rPr lang="en-US" sz="1450" b="1" dirty="0" smtClean="0"/>
              <a:t>MFI </a:t>
            </a:r>
            <a:r>
              <a:rPr sz="1450" b="1" smtClean="0"/>
              <a:t>provides </a:t>
            </a:r>
            <a:r>
              <a:rPr sz="1450" b="1" dirty="0" smtClean="0"/>
              <a:t>capital </a:t>
            </a:r>
            <a:r>
              <a:rPr sz="1450" b="1" dirty="0"/>
              <a:t>to be invested by </a:t>
            </a:r>
            <a:r>
              <a:rPr lang="en-US" sz="1450" b="1" dirty="0" smtClean="0"/>
              <a:t>Customer </a:t>
            </a:r>
            <a:r>
              <a:rPr sz="1450" b="1" dirty="0" smtClean="0"/>
              <a:t>as Mud</a:t>
            </a:r>
            <a:r>
              <a:rPr lang="en-GB" sz="1450" b="1" dirty="0" smtClean="0"/>
              <a:t>h</a:t>
            </a:r>
            <a:r>
              <a:rPr sz="1450" b="1" dirty="0" err="1" smtClean="0"/>
              <a:t>arib</a:t>
            </a:r>
            <a:r>
              <a:rPr sz="1450" b="1" dirty="0" smtClean="0"/>
              <a:t> in a Sharia compliant manner</a:t>
            </a:r>
            <a:endParaRPr sz="1450" b="1" dirty="0"/>
          </a:p>
          <a:p>
            <a:pPr marL="342900" indent="-342900" algn="just" eaLnBrk="1" hangingPunct="1">
              <a:buFont typeface="+mj-lt"/>
              <a:buAutoNum type="arabicPeriod"/>
              <a:defRPr/>
            </a:pPr>
            <a:r>
              <a:rPr lang="en-US" sz="1450" b="1" dirty="0" smtClean="0"/>
              <a:t>Customer </a:t>
            </a:r>
            <a:r>
              <a:rPr sz="1450" b="1" dirty="0" smtClean="0"/>
              <a:t>as Mud</a:t>
            </a:r>
            <a:r>
              <a:rPr lang="en-GB" sz="1450" b="1" dirty="0" smtClean="0"/>
              <a:t>h</a:t>
            </a:r>
            <a:r>
              <a:rPr sz="1450" b="1" dirty="0" err="1" smtClean="0"/>
              <a:t>arib</a:t>
            </a:r>
            <a:r>
              <a:rPr sz="1450" b="1" dirty="0" smtClean="0"/>
              <a:t> </a:t>
            </a:r>
            <a:r>
              <a:rPr sz="1450" b="1" dirty="0"/>
              <a:t>invests the capital as per </a:t>
            </a:r>
            <a:r>
              <a:rPr sz="1450" b="1" dirty="0" smtClean="0"/>
              <a:t>business plan</a:t>
            </a:r>
            <a:r>
              <a:rPr lang="en-US" sz="1450" b="1" dirty="0" smtClean="0"/>
              <a:t> submitted to the MFI</a:t>
            </a:r>
            <a:endParaRPr sz="1450" b="1" dirty="0"/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sz="1450" b="1" dirty="0"/>
              <a:t>Return on capital is distributed </a:t>
            </a:r>
            <a:r>
              <a:rPr sz="1450" b="1" dirty="0" smtClean="0"/>
              <a:t>as per pre </a:t>
            </a:r>
            <a:r>
              <a:rPr sz="1450" b="1" dirty="0"/>
              <a:t>agreed ratio either on maturity </a:t>
            </a:r>
            <a:r>
              <a:rPr sz="1450" b="1" dirty="0" smtClean="0"/>
              <a:t>or </a:t>
            </a:r>
            <a:r>
              <a:rPr sz="1450" b="1" dirty="0"/>
              <a:t>periodically </a:t>
            </a:r>
            <a:r>
              <a:rPr sz="1450" b="1" dirty="0" smtClean="0"/>
              <a:t>(constructive liquidation</a:t>
            </a:r>
            <a:r>
              <a:rPr lang="en-US" sz="1450" b="1" dirty="0" smtClean="0"/>
              <a:t>).</a:t>
            </a:r>
            <a:endParaRPr sz="1450" b="1" dirty="0"/>
          </a:p>
        </p:txBody>
      </p:sp>
      <p:sp>
        <p:nvSpPr>
          <p:cNvPr id="31749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416425" y="3319463"/>
            <a:ext cx="3965575" cy="414337"/>
          </a:xfrm>
        </p:spPr>
        <p:txBody>
          <a:bodyPr/>
          <a:lstStyle/>
          <a:p>
            <a:pPr eaLnBrk="1" hangingPunct="1"/>
            <a:r>
              <a:rPr dirty="0" smtClean="0"/>
              <a:t>FEATURES &amp; EXAMPLES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1"/>
          </p:nvPr>
        </p:nvSpPr>
        <p:spPr>
          <a:xfrm>
            <a:off x="4416425" y="3733800"/>
            <a:ext cx="3965575" cy="2520950"/>
          </a:xfrm>
        </p:spPr>
        <p:txBody>
          <a:bodyPr>
            <a:normAutofit fontScale="92500"/>
          </a:bodyPr>
          <a:lstStyle/>
          <a:p>
            <a:pPr algn="just" eaLnBrk="1" hangingPunct="1">
              <a:defRPr/>
            </a:pPr>
            <a:r>
              <a:rPr sz="1450" b="1" dirty="0"/>
              <a:t>In case of </a:t>
            </a:r>
            <a:r>
              <a:rPr sz="1450" b="1" dirty="0" smtClean="0"/>
              <a:t>loss, it </a:t>
            </a:r>
            <a:r>
              <a:rPr sz="1450" b="1" dirty="0"/>
              <a:t>is borne by </a:t>
            </a:r>
            <a:r>
              <a:rPr sz="1450" b="1" dirty="0" smtClean="0"/>
              <a:t>Rab Al Maal, </a:t>
            </a:r>
            <a:r>
              <a:rPr sz="1450" b="1" dirty="0"/>
              <a:t>save in case of fraud, negligence or </a:t>
            </a:r>
            <a:r>
              <a:rPr sz="1450" b="1" dirty="0" smtClean="0"/>
              <a:t>misconduct by Mud</a:t>
            </a:r>
            <a:r>
              <a:rPr lang="en-GB" sz="1450" b="1" dirty="0" smtClean="0"/>
              <a:t>h</a:t>
            </a:r>
            <a:r>
              <a:rPr sz="1450" b="1" dirty="0" err="1" smtClean="0"/>
              <a:t>arib</a:t>
            </a:r>
            <a:r>
              <a:rPr sz="1450" b="1" dirty="0" smtClean="0"/>
              <a:t>.</a:t>
            </a:r>
            <a:endParaRPr sz="1450" b="1" dirty="0"/>
          </a:p>
          <a:p>
            <a:pPr algn="just" eaLnBrk="1" hangingPunct="1">
              <a:defRPr/>
            </a:pPr>
            <a:r>
              <a:rPr sz="1450" b="1" dirty="0" smtClean="0"/>
              <a:t>Incentive </a:t>
            </a:r>
            <a:r>
              <a:rPr sz="1450" b="1" dirty="0"/>
              <a:t>mechanism could be built in to cap the return for </a:t>
            </a:r>
            <a:r>
              <a:rPr lang="en-US" sz="1450" b="1" dirty="0" smtClean="0"/>
              <a:t>the MFI</a:t>
            </a:r>
            <a:endParaRPr sz="1450" b="1" dirty="0"/>
          </a:p>
          <a:p>
            <a:pPr algn="just" eaLnBrk="1" hangingPunct="1">
              <a:defRPr/>
            </a:pPr>
            <a:r>
              <a:rPr lang="en-US" sz="1450" b="1" dirty="0" smtClean="0"/>
              <a:t>Bank is Rab Al Mal and  Customer is </a:t>
            </a:r>
            <a:r>
              <a:rPr lang="en-US" sz="1450" b="1" dirty="0" err="1" smtClean="0"/>
              <a:t>Mudharib</a:t>
            </a:r>
            <a:r>
              <a:rPr lang="en-US" sz="1450" b="1" dirty="0" smtClean="0"/>
              <a:t>.</a:t>
            </a:r>
            <a:endParaRPr sz="1450" b="1" dirty="0" smtClean="0"/>
          </a:p>
          <a:p>
            <a:pPr algn="just" eaLnBrk="1" hangingPunct="1">
              <a:defRPr/>
            </a:pPr>
            <a:r>
              <a:rPr sz="1450" b="1" dirty="0" smtClean="0"/>
              <a:t>Also used </a:t>
            </a:r>
            <a:r>
              <a:rPr sz="1450" b="1" dirty="0"/>
              <a:t>for </a:t>
            </a:r>
            <a:r>
              <a:rPr sz="1450" b="1" dirty="0" smtClean="0"/>
              <a:t>project finance</a:t>
            </a:r>
          </a:p>
          <a:p>
            <a:pPr algn="just" eaLnBrk="1" hangingPunct="1">
              <a:defRPr/>
            </a:pPr>
            <a:r>
              <a:rPr lang="en-US" sz="1450" b="1" dirty="0" err="1" smtClean="0"/>
              <a:t>Mudharib</a:t>
            </a:r>
            <a:r>
              <a:rPr lang="en-US" sz="1450" b="1" dirty="0" smtClean="0"/>
              <a:t> cannot guarantee a return, however it may provide an indication.</a:t>
            </a:r>
            <a:endParaRPr sz="1450" b="1" dirty="0"/>
          </a:p>
        </p:txBody>
      </p:sp>
      <p:sp>
        <p:nvSpPr>
          <p:cNvPr id="33" name="Rectangle 12"/>
          <p:cNvSpPr>
            <a:spLocks noChangeArrowheads="1"/>
          </p:cNvSpPr>
          <p:nvPr/>
        </p:nvSpPr>
        <p:spPr bwMode="auto">
          <a:xfrm>
            <a:off x="3003550" y="2698750"/>
            <a:ext cx="2773363" cy="48895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 w="12700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en-US" sz="1600" b="1" dirty="0" err="1" smtClean="0">
                <a:solidFill>
                  <a:schemeClr val="bg1"/>
                </a:solidFill>
                <a:latin typeface="+mj-lt"/>
                <a:ea typeface="Arial" pitchFamily="34" charset="0"/>
                <a:cs typeface="Arial" pitchFamily="34" charset="0"/>
              </a:rPr>
              <a:t>Mudharaba</a:t>
            </a:r>
            <a:endParaRPr lang="en-US" sz="2400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51" name="Rectangle 14"/>
          <p:cNvSpPr>
            <a:spLocks noChangeArrowheads="1"/>
          </p:cNvSpPr>
          <p:nvPr/>
        </p:nvSpPr>
        <p:spPr bwMode="auto">
          <a:xfrm>
            <a:off x="395288" y="2136775"/>
            <a:ext cx="1954212" cy="2873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2700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en-US" sz="1200" b="1" dirty="0" err="1" smtClean="0">
                <a:solidFill>
                  <a:schemeClr val="bg1"/>
                </a:solidFill>
                <a:latin typeface="+mj-lt"/>
                <a:ea typeface="Arial" pitchFamily="34" charset="0"/>
                <a:cs typeface="Arial" pitchFamily="34" charset="0"/>
              </a:rPr>
              <a:t>Mudharib</a:t>
            </a:r>
            <a:r>
              <a:rPr lang="en-US" sz="1200" b="1" dirty="0" smtClean="0">
                <a:solidFill>
                  <a:schemeClr val="bg1"/>
                </a:solidFill>
                <a:latin typeface="+mj-lt"/>
                <a:ea typeface="Arial" pitchFamily="34" charset="0"/>
                <a:cs typeface="Arial" pitchFamily="34" charset="0"/>
              </a:rPr>
              <a:t> </a:t>
            </a:r>
            <a:r>
              <a:rPr lang="en-US" sz="1200" b="1" dirty="0">
                <a:solidFill>
                  <a:schemeClr val="bg1"/>
                </a:solidFill>
                <a:latin typeface="+mj-lt"/>
                <a:ea typeface="Arial" pitchFamily="34" charset="0"/>
                <a:cs typeface="Arial" pitchFamily="34" charset="0"/>
              </a:rPr>
              <a:t>Expertise</a:t>
            </a:r>
            <a:endParaRPr lang="en-US" sz="12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52" name="Rectangle 15"/>
          <p:cNvSpPr>
            <a:spLocks noChangeArrowheads="1"/>
          </p:cNvSpPr>
          <p:nvPr/>
        </p:nvSpPr>
        <p:spPr bwMode="auto">
          <a:xfrm>
            <a:off x="6324600" y="2136775"/>
            <a:ext cx="1912938" cy="28733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en-US" sz="1200" b="1" dirty="0">
                <a:latin typeface="Arial" pitchFamily="34" charset="0"/>
                <a:ea typeface="Arial" pitchFamily="34" charset="0"/>
                <a:cs typeface="Arial" pitchFamily="34" charset="0"/>
              </a:rPr>
              <a:t>Mudaraba Capital</a:t>
            </a:r>
            <a:endParaRPr lang="en-U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Rectangle 21"/>
          <p:cNvSpPr>
            <a:spLocks noChangeArrowheads="1"/>
          </p:cNvSpPr>
          <p:nvPr/>
        </p:nvSpPr>
        <p:spPr bwMode="auto">
          <a:xfrm>
            <a:off x="304800" y="762000"/>
            <a:ext cx="2141538" cy="847725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 smtClean="0"/>
              <a:t>Customer</a:t>
            </a:r>
            <a:endParaRPr lang="en-US" b="1" dirty="0"/>
          </a:p>
          <a:p>
            <a:pPr algn="ctr">
              <a:defRPr/>
            </a:pPr>
            <a:r>
              <a:rPr lang="en-US" sz="1400" b="1" dirty="0"/>
              <a:t>(</a:t>
            </a:r>
            <a:r>
              <a:rPr lang="en-US" sz="1400" b="1" dirty="0" err="1" smtClean="0"/>
              <a:t>Mudharib</a:t>
            </a:r>
            <a:r>
              <a:rPr lang="en-US" sz="1400" b="1" dirty="0" smtClean="0"/>
              <a:t>/ </a:t>
            </a:r>
          </a:p>
          <a:p>
            <a:pPr algn="ctr">
              <a:defRPr/>
            </a:pPr>
            <a:r>
              <a:rPr lang="en-US" sz="1400" b="1" dirty="0" smtClean="0"/>
              <a:t>fund manager)</a:t>
            </a:r>
            <a:endParaRPr lang="en-US" b="1" dirty="0"/>
          </a:p>
        </p:txBody>
      </p:sp>
      <p:cxnSp>
        <p:nvCxnSpPr>
          <p:cNvPr id="31757" name="AutoShape 23"/>
          <p:cNvCxnSpPr>
            <a:cxnSpLocks noChangeShapeType="1"/>
          </p:cNvCxnSpPr>
          <p:nvPr/>
        </p:nvCxnSpPr>
        <p:spPr bwMode="auto">
          <a:xfrm>
            <a:off x="2438400" y="1022350"/>
            <a:ext cx="3733800" cy="1588"/>
          </a:xfrm>
          <a:prstGeom prst="straightConnector1">
            <a:avLst/>
          </a:prstGeom>
          <a:noFill/>
          <a:ln w="571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58" name="Rectangle 21"/>
          <p:cNvSpPr>
            <a:spLocks noChangeArrowheads="1"/>
          </p:cNvSpPr>
          <p:nvPr/>
        </p:nvSpPr>
        <p:spPr bwMode="auto">
          <a:xfrm>
            <a:off x="6172200" y="762000"/>
            <a:ext cx="2141538" cy="84772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 smtClean="0"/>
              <a:t>MFI</a:t>
            </a:r>
            <a:endParaRPr lang="en-US" b="1" dirty="0"/>
          </a:p>
          <a:p>
            <a:pPr algn="ctr">
              <a:defRPr/>
            </a:pPr>
            <a:r>
              <a:rPr lang="en-US" sz="1400" b="1" dirty="0"/>
              <a:t>(Rab Al </a:t>
            </a:r>
            <a:r>
              <a:rPr lang="en-US" sz="1400" b="1" dirty="0" err="1" smtClean="0"/>
              <a:t>Maal</a:t>
            </a:r>
            <a:r>
              <a:rPr lang="en-US" sz="1400" b="1" dirty="0" smtClean="0"/>
              <a:t>/ </a:t>
            </a:r>
          </a:p>
          <a:p>
            <a:pPr algn="ctr">
              <a:defRPr/>
            </a:pPr>
            <a:r>
              <a:rPr lang="en-US" sz="1400" b="1" dirty="0" smtClean="0"/>
              <a:t>fund provider)</a:t>
            </a:r>
            <a:endParaRPr lang="en-US" b="1" dirty="0"/>
          </a:p>
        </p:txBody>
      </p:sp>
      <p:sp>
        <p:nvSpPr>
          <p:cNvPr id="62" name="Rectangle 14"/>
          <p:cNvSpPr>
            <a:spLocks noChangeArrowheads="1"/>
          </p:cNvSpPr>
          <p:nvPr/>
        </p:nvSpPr>
        <p:spPr bwMode="auto">
          <a:xfrm>
            <a:off x="3081338" y="879475"/>
            <a:ext cx="2617787" cy="277813"/>
          </a:xfrm>
          <a:prstGeom prst="rect">
            <a:avLst/>
          </a:prstGeom>
          <a:solidFill>
            <a:srgbClr val="0D0D0D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en-US" sz="1200" b="1" dirty="0" err="1" smtClean="0">
                <a:solidFill>
                  <a:schemeClr val="bg1"/>
                </a:solidFill>
                <a:latin typeface="+mj-lt"/>
                <a:ea typeface="Arial" pitchFamily="34" charset="0"/>
                <a:cs typeface="Arial" pitchFamily="34" charset="0"/>
              </a:rPr>
              <a:t>Mudharaba</a:t>
            </a:r>
            <a:r>
              <a:rPr lang="en-US" sz="1200" b="1" dirty="0" smtClean="0">
                <a:solidFill>
                  <a:schemeClr val="bg1"/>
                </a:solidFill>
                <a:latin typeface="+mj-lt"/>
                <a:ea typeface="Arial" pitchFamily="34" charset="0"/>
                <a:cs typeface="Arial" pitchFamily="34" charset="0"/>
              </a:rPr>
              <a:t> </a:t>
            </a:r>
            <a:r>
              <a:rPr lang="en-US" sz="1200" b="1" dirty="0">
                <a:solidFill>
                  <a:schemeClr val="bg1"/>
                </a:solidFill>
                <a:latin typeface="+mj-lt"/>
                <a:ea typeface="Arial" pitchFamily="34" charset="0"/>
                <a:cs typeface="Arial" pitchFamily="34" charset="0"/>
              </a:rPr>
              <a:t>Agreement</a:t>
            </a:r>
            <a:endParaRPr lang="en-US" sz="12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67" name="Notched Right Arrow 66"/>
          <p:cNvSpPr/>
          <p:nvPr/>
        </p:nvSpPr>
        <p:spPr>
          <a:xfrm rot="8498807">
            <a:off x="5759450" y="2533650"/>
            <a:ext cx="685800" cy="381000"/>
          </a:xfrm>
          <a:prstGeom prst="notched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8" name="Notched Right Arrow 67"/>
          <p:cNvSpPr/>
          <p:nvPr/>
        </p:nvSpPr>
        <p:spPr>
          <a:xfrm rot="1775412">
            <a:off x="2335213" y="2506663"/>
            <a:ext cx="685800" cy="381000"/>
          </a:xfrm>
          <a:prstGeom prst="notched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9" name="Notched Right Arrow 68"/>
          <p:cNvSpPr/>
          <p:nvPr/>
        </p:nvSpPr>
        <p:spPr>
          <a:xfrm rot="5400000">
            <a:off x="1191419" y="1642269"/>
            <a:ext cx="436562" cy="381000"/>
          </a:xfrm>
          <a:prstGeom prst="notched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0" name="Notched Right Arrow 69"/>
          <p:cNvSpPr/>
          <p:nvPr/>
        </p:nvSpPr>
        <p:spPr>
          <a:xfrm rot="5400000">
            <a:off x="7058818" y="1704182"/>
            <a:ext cx="436563" cy="381000"/>
          </a:xfrm>
          <a:prstGeom prst="notched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1" name="Left-Right Arrow 70"/>
          <p:cNvSpPr/>
          <p:nvPr/>
        </p:nvSpPr>
        <p:spPr>
          <a:xfrm>
            <a:off x="2438400" y="1249363"/>
            <a:ext cx="3733800" cy="427037"/>
          </a:xfrm>
          <a:prstGeom prst="leftRightArrow">
            <a:avLst>
              <a:gd name="adj1" fmla="val 50000"/>
              <a:gd name="adj2" fmla="val 63793"/>
            </a:avLst>
          </a:prstGeom>
          <a:solidFill>
            <a:srgbClr val="004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b="1" dirty="0">
                <a:solidFill>
                  <a:schemeClr val="bg1"/>
                </a:solidFill>
                <a:ea typeface="Arial" pitchFamily="34" charset="0"/>
                <a:cs typeface="Arial" pitchFamily="34" charset="0"/>
              </a:rPr>
              <a:t>Pre-agreed ratio/Incentive</a:t>
            </a:r>
            <a:endParaRPr lang="en-US" sz="1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Dar Al Sharia | Dubai Islamic Bank Kenya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75306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5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animBg="1"/>
      <p:bldP spid="33" grpId="0" animBg="1"/>
      <p:bldP spid="51" grpId="0" animBg="1"/>
      <p:bldP spid="52" grpId="0" animBg="1"/>
      <p:bldP spid="62" grpId="0" animBg="1"/>
      <p:bldP spid="67" grpId="0" animBg="1"/>
      <p:bldP spid="68" grpId="0" animBg="1"/>
      <p:bldP spid="69" grpId="0" animBg="1"/>
      <p:bldP spid="70" grpId="0" animBg="1"/>
      <p:bldP spid="7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304800" y="228600"/>
            <a:ext cx="8610600" cy="381000"/>
          </a:xfrm>
        </p:spPr>
        <p:txBody>
          <a:bodyPr/>
          <a:lstStyle/>
          <a:p>
            <a:r>
              <a:rPr dirty="0" smtClean="0"/>
              <a:t>INVESTMENT BASED </a:t>
            </a:r>
            <a:r>
              <a:rPr lang="en-US" dirty="0" smtClean="0"/>
              <a:t>CONTRACTS</a:t>
            </a:r>
            <a:r>
              <a:rPr dirty="0" smtClean="0"/>
              <a:t>– </a:t>
            </a:r>
            <a:r>
              <a:rPr lang="en-US" dirty="0" smtClean="0"/>
              <a:t>2. </a:t>
            </a:r>
            <a:r>
              <a:rPr dirty="0" smtClean="0"/>
              <a:t>MUSHARAKA</a:t>
            </a:r>
          </a:p>
        </p:txBody>
      </p:sp>
      <p:sp>
        <p:nvSpPr>
          <p:cNvPr id="32771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01625" y="3319463"/>
            <a:ext cx="3965575" cy="414337"/>
          </a:xfrm>
        </p:spPr>
        <p:txBody>
          <a:bodyPr/>
          <a:lstStyle/>
          <a:p>
            <a:pPr eaLnBrk="1" hangingPunct="1"/>
            <a:r>
              <a:rPr smtClean="0"/>
              <a:t>PROCESS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7"/>
          </p:nvPr>
        </p:nvSpPr>
        <p:spPr>
          <a:xfrm>
            <a:off x="301625" y="3733800"/>
            <a:ext cx="3965575" cy="2520950"/>
          </a:xfrm>
        </p:spPr>
        <p:txBody>
          <a:bodyPr>
            <a:normAutofit/>
          </a:bodyPr>
          <a:lstStyle/>
          <a:p>
            <a:pPr marL="342900" indent="-342900" algn="just" eaLnBrk="1" hangingPunct="1">
              <a:buFont typeface="+mj-lt"/>
              <a:buAutoNum type="arabicPeriod"/>
              <a:defRPr/>
            </a:pPr>
            <a:r>
              <a:rPr sz="1450" b="1" dirty="0"/>
              <a:t>Musharaka Agreement </a:t>
            </a:r>
            <a:r>
              <a:rPr sz="1450" b="1"/>
              <a:t>between </a:t>
            </a:r>
            <a:r>
              <a:rPr lang="ar-SA" sz="1450" b="1" dirty="0" smtClean="0"/>
              <a:t> </a:t>
            </a:r>
            <a:r>
              <a:rPr lang="en-US" sz="1450" b="1" dirty="0" smtClean="0"/>
              <a:t>MFI </a:t>
            </a:r>
            <a:r>
              <a:rPr sz="1450" b="1" smtClean="0"/>
              <a:t>and </a:t>
            </a:r>
            <a:r>
              <a:rPr sz="1450" b="1" dirty="0" smtClean="0"/>
              <a:t>Customer;</a:t>
            </a:r>
            <a:endParaRPr sz="1450" b="1" dirty="0"/>
          </a:p>
          <a:p>
            <a:pPr marL="342900" indent="-342900" algn="just" eaLnBrk="1" hangingPunct="1">
              <a:buFont typeface="+mj-lt"/>
              <a:buAutoNum type="arabicPeriod"/>
              <a:defRPr/>
            </a:pPr>
            <a:r>
              <a:rPr sz="1450" b="1" dirty="0"/>
              <a:t>Both provide the capital to be invested;</a:t>
            </a:r>
          </a:p>
          <a:p>
            <a:pPr marL="342900" indent="-342900" algn="just" eaLnBrk="1" hangingPunct="1">
              <a:buFont typeface="+mj-lt"/>
              <a:buAutoNum type="arabicPeriod"/>
              <a:defRPr/>
            </a:pPr>
            <a:r>
              <a:rPr sz="1450" b="1" dirty="0"/>
              <a:t>The Musharaka capital </a:t>
            </a:r>
            <a:r>
              <a:rPr lang="en-US" sz="1450" b="1" dirty="0" smtClean="0"/>
              <a:t>to be provided by the Bank </a:t>
            </a:r>
            <a:r>
              <a:rPr sz="1450" b="1" dirty="0" smtClean="0"/>
              <a:t>as </a:t>
            </a:r>
            <a:r>
              <a:rPr sz="1450" b="1" dirty="0"/>
              <a:t>per agreed business plan</a:t>
            </a:r>
          </a:p>
          <a:p>
            <a:pPr marL="342900" indent="-342900" algn="just" eaLnBrk="1" hangingPunct="1">
              <a:buFont typeface="+mj-lt"/>
              <a:buAutoNum type="arabicPeriod"/>
              <a:defRPr/>
            </a:pPr>
            <a:r>
              <a:rPr sz="1450" b="1" dirty="0"/>
              <a:t>Return on capital is distributed in pre agreed ratio either on maturity or periodically on constructive liquidation.</a:t>
            </a:r>
          </a:p>
        </p:txBody>
      </p:sp>
      <p:sp>
        <p:nvSpPr>
          <p:cNvPr id="32773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416425" y="3319463"/>
            <a:ext cx="3965575" cy="414337"/>
          </a:xfrm>
        </p:spPr>
        <p:txBody>
          <a:bodyPr/>
          <a:lstStyle/>
          <a:p>
            <a:pPr eaLnBrk="1" hangingPunct="1"/>
            <a:r>
              <a:rPr smtClean="0"/>
              <a:t>FEATURES &amp; EXAMPLES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1"/>
          </p:nvPr>
        </p:nvSpPr>
        <p:spPr>
          <a:xfrm>
            <a:off x="4416425" y="3733800"/>
            <a:ext cx="3965575" cy="2520950"/>
          </a:xfrm>
        </p:spPr>
        <p:txBody>
          <a:bodyPr>
            <a:normAutofit fontScale="92500"/>
          </a:bodyPr>
          <a:lstStyle/>
          <a:p>
            <a:pPr algn="just" eaLnBrk="1" hangingPunct="1">
              <a:defRPr/>
            </a:pPr>
            <a:r>
              <a:rPr sz="1450" b="1" dirty="0"/>
              <a:t>In case of </a:t>
            </a:r>
            <a:r>
              <a:rPr sz="1450" b="1" dirty="0" smtClean="0"/>
              <a:t>loss, it is borne </a:t>
            </a:r>
            <a:r>
              <a:rPr sz="1450" b="1" dirty="0"/>
              <a:t>pro rata by the parties.</a:t>
            </a:r>
          </a:p>
          <a:p>
            <a:pPr algn="just" eaLnBrk="1" hangingPunct="1">
              <a:defRPr/>
            </a:pPr>
            <a:r>
              <a:rPr sz="1450" b="1" dirty="0"/>
              <a:t>One </a:t>
            </a:r>
            <a:r>
              <a:rPr sz="1450" b="1" dirty="0" smtClean="0"/>
              <a:t>party</a:t>
            </a:r>
            <a:r>
              <a:rPr lang="en-US" sz="1450" b="1" dirty="0" smtClean="0"/>
              <a:t>, normally Customer, is </a:t>
            </a:r>
            <a:r>
              <a:rPr sz="1450" b="1" dirty="0" smtClean="0"/>
              <a:t>appointed a</a:t>
            </a:r>
            <a:r>
              <a:rPr lang="en-US" sz="1450" b="1" dirty="0" smtClean="0"/>
              <a:t>s the</a:t>
            </a:r>
            <a:r>
              <a:rPr sz="1450" b="1" dirty="0" smtClean="0"/>
              <a:t> </a:t>
            </a:r>
            <a:r>
              <a:rPr sz="1450" b="1" dirty="0"/>
              <a:t>managing partner under separate agreement.</a:t>
            </a:r>
          </a:p>
          <a:p>
            <a:pPr algn="just" eaLnBrk="1" hangingPunct="1">
              <a:defRPr/>
            </a:pPr>
            <a:r>
              <a:rPr sz="1450" b="1" dirty="0" smtClean="0"/>
              <a:t>A partner </a:t>
            </a:r>
            <a:r>
              <a:rPr sz="1450" b="1" dirty="0"/>
              <a:t>cannot guarantee return </a:t>
            </a:r>
            <a:r>
              <a:rPr sz="1450" b="1" dirty="0" smtClean="0"/>
              <a:t>for</a:t>
            </a:r>
            <a:r>
              <a:rPr lang="en-US" sz="1450" b="1" dirty="0" smtClean="0"/>
              <a:t> </a:t>
            </a:r>
            <a:r>
              <a:rPr sz="1450" b="1" dirty="0" smtClean="0"/>
              <a:t>the other.</a:t>
            </a:r>
            <a:endParaRPr sz="1450" b="1" dirty="0"/>
          </a:p>
          <a:p>
            <a:pPr algn="just" eaLnBrk="1" hangingPunct="1">
              <a:defRPr/>
            </a:pPr>
            <a:r>
              <a:rPr sz="1450" b="1" dirty="0"/>
              <a:t>Managing partner may be provided a performance Incentive.</a:t>
            </a:r>
          </a:p>
          <a:p>
            <a:pPr algn="just">
              <a:defRPr/>
            </a:pPr>
            <a:r>
              <a:rPr sz="1450" b="1" dirty="0"/>
              <a:t>Used for most types of financing </a:t>
            </a:r>
            <a:r>
              <a:rPr lang="en-US" sz="1450" b="1" dirty="0" smtClean="0"/>
              <a:t>to MFI’s customers, </a:t>
            </a:r>
            <a:r>
              <a:rPr sz="1450" b="1" dirty="0" smtClean="0"/>
              <a:t>including project finance.</a:t>
            </a:r>
            <a:endParaRPr sz="1450" b="1" dirty="0"/>
          </a:p>
        </p:txBody>
      </p:sp>
      <p:sp>
        <p:nvSpPr>
          <p:cNvPr id="33" name="Rectangle 12"/>
          <p:cNvSpPr>
            <a:spLocks noChangeArrowheads="1"/>
          </p:cNvSpPr>
          <p:nvPr/>
        </p:nvSpPr>
        <p:spPr bwMode="auto">
          <a:xfrm>
            <a:off x="3003550" y="2698750"/>
            <a:ext cx="2773363" cy="48895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 w="12700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en-US" sz="1600" b="1" dirty="0" smtClean="0">
                <a:solidFill>
                  <a:schemeClr val="bg1"/>
                </a:solidFill>
                <a:latin typeface="+mj-lt"/>
                <a:ea typeface="Arial" pitchFamily="34" charset="0"/>
                <a:cs typeface="Arial" pitchFamily="34" charset="0"/>
              </a:rPr>
              <a:t>Musharaka</a:t>
            </a:r>
            <a:endParaRPr lang="en-US" sz="2400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51" name="Rectangle 14"/>
          <p:cNvSpPr>
            <a:spLocks noChangeArrowheads="1"/>
          </p:cNvSpPr>
          <p:nvPr/>
        </p:nvSpPr>
        <p:spPr bwMode="auto">
          <a:xfrm>
            <a:off x="395288" y="2136775"/>
            <a:ext cx="1954212" cy="2873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2700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en-US" sz="1200" b="1" dirty="0">
                <a:solidFill>
                  <a:schemeClr val="bg1"/>
                </a:solidFill>
                <a:latin typeface="+mj-lt"/>
                <a:ea typeface="Arial" pitchFamily="34" charset="0"/>
                <a:cs typeface="Arial" pitchFamily="34" charset="0"/>
              </a:rPr>
              <a:t>Contribution</a:t>
            </a:r>
            <a:endParaRPr lang="en-US" sz="12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52" name="Rectangle 15"/>
          <p:cNvSpPr>
            <a:spLocks noChangeArrowheads="1"/>
          </p:cNvSpPr>
          <p:nvPr/>
        </p:nvSpPr>
        <p:spPr bwMode="auto">
          <a:xfrm>
            <a:off x="6324600" y="2136775"/>
            <a:ext cx="1912938" cy="28733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en-US" sz="1200" b="1" dirty="0">
                <a:latin typeface="Arial" pitchFamily="34" charset="0"/>
                <a:ea typeface="Arial" pitchFamily="34" charset="0"/>
                <a:cs typeface="Arial" pitchFamily="34" charset="0"/>
              </a:rPr>
              <a:t>Contribution</a:t>
            </a:r>
            <a:endParaRPr lang="en-U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Rectangle 21"/>
          <p:cNvSpPr>
            <a:spLocks noChangeArrowheads="1"/>
          </p:cNvSpPr>
          <p:nvPr/>
        </p:nvSpPr>
        <p:spPr bwMode="auto">
          <a:xfrm>
            <a:off x="304800" y="762000"/>
            <a:ext cx="2141538" cy="847725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>
              <a:defRPr/>
            </a:pPr>
            <a:r>
              <a:rPr lang="en-US" b="1" dirty="0" smtClean="0"/>
              <a:t>MFI</a:t>
            </a:r>
            <a:endParaRPr lang="en-US" b="1" dirty="0"/>
          </a:p>
          <a:p>
            <a:pPr algn="ctr">
              <a:defRPr/>
            </a:pPr>
            <a:r>
              <a:rPr lang="en-US" sz="1400" b="1" dirty="0"/>
              <a:t>(Partner)</a:t>
            </a:r>
            <a:endParaRPr lang="en-US" b="1" dirty="0"/>
          </a:p>
        </p:txBody>
      </p:sp>
      <p:cxnSp>
        <p:nvCxnSpPr>
          <p:cNvPr id="32781" name="AutoShape 23"/>
          <p:cNvCxnSpPr>
            <a:cxnSpLocks noChangeShapeType="1"/>
          </p:cNvCxnSpPr>
          <p:nvPr/>
        </p:nvCxnSpPr>
        <p:spPr bwMode="auto">
          <a:xfrm>
            <a:off x="2438400" y="1022350"/>
            <a:ext cx="3733800" cy="1588"/>
          </a:xfrm>
          <a:prstGeom prst="straightConnector1">
            <a:avLst/>
          </a:prstGeom>
          <a:noFill/>
          <a:ln w="5715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58" name="Rectangle 21"/>
          <p:cNvSpPr>
            <a:spLocks noChangeArrowheads="1"/>
          </p:cNvSpPr>
          <p:nvPr/>
        </p:nvSpPr>
        <p:spPr bwMode="auto">
          <a:xfrm>
            <a:off x="6172200" y="762000"/>
            <a:ext cx="2141538" cy="84772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 smtClean="0"/>
              <a:t>Customer</a:t>
            </a:r>
            <a:endParaRPr lang="en-US" b="1" dirty="0"/>
          </a:p>
          <a:p>
            <a:pPr algn="ctr">
              <a:defRPr/>
            </a:pPr>
            <a:r>
              <a:rPr lang="en-US" sz="1400" b="1" dirty="0"/>
              <a:t>(Partner)</a:t>
            </a:r>
            <a:endParaRPr lang="en-US" b="1" dirty="0"/>
          </a:p>
        </p:txBody>
      </p:sp>
      <p:sp>
        <p:nvSpPr>
          <p:cNvPr id="62" name="Rectangle 14"/>
          <p:cNvSpPr>
            <a:spLocks noChangeArrowheads="1"/>
          </p:cNvSpPr>
          <p:nvPr/>
        </p:nvSpPr>
        <p:spPr bwMode="auto">
          <a:xfrm>
            <a:off x="3081338" y="879475"/>
            <a:ext cx="2617787" cy="277813"/>
          </a:xfrm>
          <a:prstGeom prst="rect">
            <a:avLst/>
          </a:prstGeom>
          <a:solidFill>
            <a:srgbClr val="0D0D0D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en-US" sz="1200" b="1" dirty="0">
                <a:solidFill>
                  <a:schemeClr val="bg1"/>
                </a:solidFill>
                <a:latin typeface="+mj-lt"/>
                <a:ea typeface="Arial" pitchFamily="34" charset="0"/>
                <a:cs typeface="Arial" pitchFamily="34" charset="0"/>
              </a:rPr>
              <a:t>Musharaka Agreement</a:t>
            </a:r>
            <a:endParaRPr lang="en-US" sz="12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67" name="Notched Right Arrow 66"/>
          <p:cNvSpPr/>
          <p:nvPr/>
        </p:nvSpPr>
        <p:spPr>
          <a:xfrm rot="8498807">
            <a:off x="5759450" y="2533650"/>
            <a:ext cx="685800" cy="381000"/>
          </a:xfrm>
          <a:prstGeom prst="notched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8" name="Notched Right Arrow 67"/>
          <p:cNvSpPr/>
          <p:nvPr/>
        </p:nvSpPr>
        <p:spPr>
          <a:xfrm rot="1775412">
            <a:off x="2335213" y="2506663"/>
            <a:ext cx="685800" cy="381000"/>
          </a:xfrm>
          <a:prstGeom prst="notched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9" name="Notched Right Arrow 68"/>
          <p:cNvSpPr/>
          <p:nvPr/>
        </p:nvSpPr>
        <p:spPr>
          <a:xfrm rot="5400000">
            <a:off x="1191419" y="1642269"/>
            <a:ext cx="436562" cy="381000"/>
          </a:xfrm>
          <a:prstGeom prst="notched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0" name="Notched Right Arrow 69"/>
          <p:cNvSpPr/>
          <p:nvPr/>
        </p:nvSpPr>
        <p:spPr>
          <a:xfrm rot="5400000">
            <a:off x="7058818" y="1704182"/>
            <a:ext cx="436563" cy="381000"/>
          </a:xfrm>
          <a:prstGeom prst="notched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1" name="Left-Right Arrow 70"/>
          <p:cNvSpPr/>
          <p:nvPr/>
        </p:nvSpPr>
        <p:spPr>
          <a:xfrm>
            <a:off x="2438400" y="1173163"/>
            <a:ext cx="3733800" cy="427037"/>
          </a:xfrm>
          <a:prstGeom prst="leftRightArrow">
            <a:avLst>
              <a:gd name="adj1" fmla="val 50000"/>
              <a:gd name="adj2" fmla="val 63793"/>
            </a:avLst>
          </a:prstGeom>
          <a:solidFill>
            <a:srgbClr val="004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00" b="1" dirty="0">
                <a:solidFill>
                  <a:schemeClr val="bg1"/>
                </a:solidFill>
                <a:ea typeface="Arial" pitchFamily="34" charset="0"/>
                <a:cs typeface="Arial" pitchFamily="34" charset="0"/>
              </a:rPr>
              <a:t>Pre-agreed ratio/Incentive</a:t>
            </a:r>
            <a:endParaRPr lang="en-US" sz="1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2" name="Down Arrow 71"/>
          <p:cNvSpPr/>
          <p:nvPr/>
        </p:nvSpPr>
        <p:spPr>
          <a:xfrm rot="10800000">
            <a:off x="4021138" y="1538288"/>
            <a:ext cx="628650" cy="1125537"/>
          </a:xfrm>
          <a:prstGeom prst="downArrow">
            <a:avLst/>
          </a:prstGeom>
          <a:solidFill>
            <a:srgbClr val="004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Dar Al Sharia | Dubai Islamic Bank Kenya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0509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32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51" grpId="0" animBg="1"/>
      <p:bldP spid="52" grpId="0" animBg="1"/>
      <p:bldP spid="62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0" y="0"/>
            <a:ext cx="9144000" cy="381000"/>
          </a:xfrm>
        </p:spPr>
        <p:txBody>
          <a:bodyPr/>
          <a:lstStyle/>
          <a:p>
            <a:pPr eaLnBrk="1" hangingPunct="1"/>
            <a:r>
              <a:rPr dirty="0" smtClean="0"/>
              <a:t>	Hybrid Structures - Musharaka and Lease (or forward lease)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09600" y="685800"/>
            <a:ext cx="1752600" cy="198120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 smtClean="0"/>
              <a:t>Customer</a:t>
            </a:r>
            <a:endParaRPr lang="en-US" b="1" dirty="0"/>
          </a:p>
          <a:p>
            <a:pPr algn="ctr">
              <a:defRPr/>
            </a:pPr>
            <a:r>
              <a:rPr lang="en-US" sz="1400" b="1" dirty="0" smtClean="0"/>
              <a:t>(Partner)</a:t>
            </a:r>
            <a:endParaRPr lang="en-US" b="1" dirty="0"/>
          </a:p>
        </p:txBody>
      </p:sp>
      <p:sp>
        <p:nvSpPr>
          <p:cNvPr id="13" name="Rectangle 12"/>
          <p:cNvSpPr/>
          <p:nvPr/>
        </p:nvSpPr>
        <p:spPr>
          <a:xfrm>
            <a:off x="6096000" y="685800"/>
            <a:ext cx="1752600" cy="1981200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 smtClean="0"/>
              <a:t>MFI </a:t>
            </a:r>
            <a:endParaRPr lang="en-US" b="1" dirty="0"/>
          </a:p>
          <a:p>
            <a:pPr algn="ctr">
              <a:defRPr/>
            </a:pPr>
            <a:r>
              <a:rPr lang="en-US" sz="1400" b="1" dirty="0" smtClean="0"/>
              <a:t>(Partner)</a:t>
            </a:r>
            <a:endParaRPr lang="en-US" b="1" dirty="0"/>
          </a:p>
        </p:txBody>
      </p:sp>
      <p:grpSp>
        <p:nvGrpSpPr>
          <p:cNvPr id="2" name="Group 4"/>
          <p:cNvGrpSpPr/>
          <p:nvPr/>
        </p:nvGrpSpPr>
        <p:grpSpPr>
          <a:xfrm>
            <a:off x="2362200" y="1423949"/>
            <a:ext cx="3733800" cy="228600"/>
            <a:chOff x="2362200" y="1195349"/>
            <a:chExt cx="3733800" cy="228600"/>
          </a:xfrm>
        </p:grpSpPr>
        <p:cxnSp>
          <p:nvCxnSpPr>
            <p:cNvPr id="22" name="Straight Arrow Connector 21"/>
            <p:cNvCxnSpPr/>
            <p:nvPr/>
          </p:nvCxnSpPr>
          <p:spPr>
            <a:xfrm>
              <a:off x="2362200" y="1309688"/>
              <a:ext cx="3733800" cy="1587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4"/>
            <p:cNvSpPr/>
            <p:nvPr/>
          </p:nvSpPr>
          <p:spPr>
            <a:xfrm>
              <a:off x="2971800" y="1219200"/>
              <a:ext cx="2001622" cy="1524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050" b="1" dirty="0" smtClean="0">
                  <a:solidFill>
                    <a:schemeClr val="bg1"/>
                  </a:solidFill>
                </a:rPr>
                <a:t>Lease Agreement</a:t>
              </a:r>
              <a:endParaRPr lang="en-US" sz="1050" b="1" dirty="0">
                <a:solidFill>
                  <a:schemeClr val="bg1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105400" y="1195349"/>
              <a:ext cx="228600" cy="2286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b="1" dirty="0"/>
                <a:t>2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2362200" y="1000026"/>
            <a:ext cx="3733800" cy="295373"/>
            <a:chOff x="2362200" y="771426"/>
            <a:chExt cx="3733800" cy="295373"/>
          </a:xfrm>
        </p:grpSpPr>
        <p:cxnSp>
          <p:nvCxnSpPr>
            <p:cNvPr id="29" name="Straight Arrow Connector 28"/>
            <p:cNvCxnSpPr/>
            <p:nvPr/>
          </p:nvCxnSpPr>
          <p:spPr>
            <a:xfrm>
              <a:off x="2362200" y="901700"/>
              <a:ext cx="3733800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Rectangle 29"/>
            <p:cNvSpPr/>
            <p:nvPr/>
          </p:nvSpPr>
          <p:spPr>
            <a:xfrm>
              <a:off x="3810000" y="771426"/>
              <a:ext cx="1981200" cy="29537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000" b="1" dirty="0" smtClean="0">
                  <a:solidFill>
                    <a:schemeClr val="bg1"/>
                  </a:solidFill>
                </a:rPr>
                <a:t>Musharaka Agreement</a:t>
              </a:r>
              <a:endParaRPr lang="en-US" sz="1000" b="1" dirty="0">
                <a:solidFill>
                  <a:schemeClr val="bg1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3352800" y="780896"/>
              <a:ext cx="228600" cy="2286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b="1" dirty="0" smtClean="0"/>
                <a:t>1</a:t>
              </a:r>
              <a:endParaRPr lang="en-US" sz="1100" b="1" dirty="0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362200" y="1752600"/>
            <a:ext cx="3733800" cy="228600"/>
            <a:chOff x="2362200" y="1524000"/>
            <a:chExt cx="3733800" cy="228600"/>
          </a:xfrm>
        </p:grpSpPr>
        <p:cxnSp>
          <p:nvCxnSpPr>
            <p:cNvPr id="36" name="Straight Arrow Connector 35"/>
            <p:cNvCxnSpPr/>
            <p:nvPr/>
          </p:nvCxnSpPr>
          <p:spPr>
            <a:xfrm>
              <a:off x="2362200" y="1630478"/>
              <a:ext cx="3733800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prstDash val="dash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ectangle 30"/>
            <p:cNvSpPr/>
            <p:nvPr/>
          </p:nvSpPr>
          <p:spPr>
            <a:xfrm>
              <a:off x="3124200" y="1524000"/>
              <a:ext cx="228600" cy="2286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b="1" dirty="0"/>
                <a:t>5</a:t>
              </a: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3810000" y="1524000"/>
              <a:ext cx="1371600" cy="17125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050" b="1" dirty="0" smtClean="0">
                  <a:solidFill>
                    <a:schemeClr val="bg1"/>
                  </a:solidFill>
                </a:rPr>
                <a:t>Rental Payments</a:t>
              </a:r>
              <a:endParaRPr lang="en-US" sz="105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3" name="Content Placeholder 32"/>
          <p:cNvSpPr>
            <a:spLocks noGrp="1"/>
          </p:cNvSpPr>
          <p:nvPr>
            <p:ph sz="quarter" idx="17"/>
          </p:nvPr>
        </p:nvSpPr>
        <p:spPr>
          <a:xfrm>
            <a:off x="301752" y="3538728"/>
            <a:ext cx="8156448" cy="2520696"/>
          </a:xfrm>
        </p:spPr>
        <p:txBody>
          <a:bodyPr>
            <a:normAutofit fontScale="92500" lnSpcReduction="10000"/>
          </a:bodyPr>
          <a:lstStyle/>
          <a:p>
            <a:pPr marL="342900" indent="-342900" algn="just">
              <a:buClr>
                <a:srgbClr val="D0A800"/>
              </a:buClr>
            </a:pPr>
            <a:r>
              <a:rPr lang="en-GB" b="1" dirty="0" smtClean="0"/>
              <a:t>Customer and MFI enter into a Musharaka Agreement whereby both contribute capital for the purpose of acquiring certain ready asset. </a:t>
            </a:r>
          </a:p>
          <a:p>
            <a:pPr marL="342900" indent="-342900" algn="just">
              <a:buClr>
                <a:srgbClr val="D0A800"/>
              </a:buClr>
            </a:pPr>
            <a:r>
              <a:rPr lang="en-US" b="1" dirty="0" smtClean="0"/>
              <a:t>Upon acquiring the asset, the Bank, as Lessor, leases its share of the Musharaka asset to the Customer. </a:t>
            </a:r>
            <a:endParaRPr lang="en-GB" b="1" dirty="0"/>
          </a:p>
          <a:p>
            <a:pPr marL="342900" indent="-342900" algn="just">
              <a:buClr>
                <a:srgbClr val="D0A800"/>
              </a:buClr>
            </a:pPr>
            <a:r>
              <a:rPr lang="en-GB" b="1" dirty="0" smtClean="0"/>
              <a:t>In case the purpose of Musharaka is construction of the asset, forward Ijara is used instead of normal Ijara.</a:t>
            </a:r>
          </a:p>
          <a:p>
            <a:pPr marL="342900" indent="-342900" algn="just">
              <a:buClr>
                <a:srgbClr val="D0A800"/>
              </a:buClr>
            </a:pPr>
            <a:r>
              <a:rPr lang="en-GB" b="1" dirty="0" smtClean="0"/>
              <a:t>Purchase Undertaking and Sale Undertaking are also in place to facilitate the disposal as required by the situation.</a:t>
            </a:r>
            <a:endParaRPr lang="en-GB" b="1" dirty="0"/>
          </a:p>
          <a:p>
            <a:endParaRPr lang="en-US" b="1" dirty="0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16"/>
          </p:nvPr>
        </p:nvSpPr>
        <p:spPr>
          <a:xfrm>
            <a:off x="301752" y="3124200"/>
            <a:ext cx="8156448" cy="414528"/>
          </a:xfrm>
        </p:spPr>
        <p:txBody>
          <a:bodyPr/>
          <a:lstStyle/>
          <a:p>
            <a:r>
              <a:rPr lang="en-US" dirty="0" smtClean="0"/>
              <a:t>Explanation of Musharaka </a:t>
            </a:r>
            <a:r>
              <a:rPr lang="en-US" dirty="0"/>
              <a:t>and Lease (or forward lease)</a:t>
            </a:r>
          </a:p>
        </p:txBody>
      </p:sp>
      <p:grpSp>
        <p:nvGrpSpPr>
          <p:cNvPr id="6" name="Group 31"/>
          <p:cNvGrpSpPr/>
          <p:nvPr/>
        </p:nvGrpSpPr>
        <p:grpSpPr>
          <a:xfrm>
            <a:off x="2374900" y="2108200"/>
            <a:ext cx="3733800" cy="228600"/>
            <a:chOff x="2362200" y="1524000"/>
            <a:chExt cx="3733800" cy="228600"/>
          </a:xfrm>
        </p:grpSpPr>
        <p:cxnSp>
          <p:nvCxnSpPr>
            <p:cNvPr id="35" name="Straight Arrow Connector 34"/>
            <p:cNvCxnSpPr/>
            <p:nvPr/>
          </p:nvCxnSpPr>
          <p:spPr>
            <a:xfrm>
              <a:off x="2362200" y="1630478"/>
              <a:ext cx="3733800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prstDash val="dash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Rectangle 38"/>
            <p:cNvSpPr/>
            <p:nvPr/>
          </p:nvSpPr>
          <p:spPr>
            <a:xfrm>
              <a:off x="3124200" y="1524000"/>
              <a:ext cx="228600" cy="2286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b="1" dirty="0"/>
                <a:t>4</a:t>
              </a: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3568700" y="1524000"/>
              <a:ext cx="1752600" cy="17125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050" b="1" dirty="0" smtClean="0">
                  <a:solidFill>
                    <a:schemeClr val="bg1"/>
                  </a:solidFill>
                </a:rPr>
                <a:t>Purchase Undertaking</a:t>
              </a:r>
              <a:endParaRPr lang="en-US" sz="105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" name="Group 41"/>
          <p:cNvGrpSpPr/>
          <p:nvPr/>
        </p:nvGrpSpPr>
        <p:grpSpPr>
          <a:xfrm>
            <a:off x="2374900" y="2438400"/>
            <a:ext cx="3733800" cy="228600"/>
            <a:chOff x="2362200" y="1524000"/>
            <a:chExt cx="3733800" cy="228600"/>
          </a:xfrm>
        </p:grpSpPr>
        <p:cxnSp>
          <p:nvCxnSpPr>
            <p:cNvPr id="43" name="Straight Arrow Connector 42"/>
            <p:cNvCxnSpPr/>
            <p:nvPr/>
          </p:nvCxnSpPr>
          <p:spPr>
            <a:xfrm>
              <a:off x="2362200" y="1630478"/>
              <a:ext cx="3733800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prstDash val="dash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Rectangle 44"/>
            <p:cNvSpPr/>
            <p:nvPr/>
          </p:nvSpPr>
          <p:spPr>
            <a:xfrm>
              <a:off x="3124200" y="1524000"/>
              <a:ext cx="228600" cy="2286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b="1" dirty="0" smtClean="0"/>
                <a:t>3</a:t>
              </a:r>
              <a:endParaRPr lang="en-US" sz="1100" b="1" dirty="0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3810000" y="1524000"/>
              <a:ext cx="1371600" cy="17125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050" b="1" dirty="0" smtClean="0">
                  <a:solidFill>
                    <a:schemeClr val="bg1"/>
                  </a:solidFill>
                </a:rPr>
                <a:t>Sale Undertaking</a:t>
              </a:r>
              <a:endParaRPr lang="en-US" sz="105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Dar Al Sharia | Dubai Islamic Bank Kenya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37108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idx="4294967295"/>
          </p:nvPr>
        </p:nvSpPr>
        <p:spPr>
          <a:xfrm>
            <a:off x="304800" y="274638"/>
            <a:ext cx="8534400" cy="715962"/>
          </a:xfrm>
        </p:spPr>
        <p:txBody>
          <a:bodyPr>
            <a:normAutofit/>
          </a:bodyPr>
          <a:lstStyle/>
          <a:p>
            <a:r>
              <a:rPr lang="en-IN" sz="1350" dirty="0"/>
              <a:t>1.      MURABAHA (COST PLUS PROFIT) SALE</a:t>
            </a:r>
            <a:endParaRPr lang="en-US" sz="1275" dirty="0"/>
          </a:p>
        </p:txBody>
      </p:sp>
      <p:sp>
        <p:nvSpPr>
          <p:cNvPr id="37890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/>
            <a:r>
              <a:rPr lang="en-US" dirty="0"/>
              <a:t>	</a:t>
            </a:r>
            <a:r>
              <a:rPr lang="en-US" dirty="0" smtClean="0"/>
              <a:t>FARM INPUTS MURABAHA </a:t>
            </a:r>
            <a:r>
              <a:rPr lang="en-US" dirty="0"/>
              <a:t>FINANCE</a:t>
            </a:r>
          </a:p>
        </p:txBody>
      </p:sp>
      <p:sp>
        <p:nvSpPr>
          <p:cNvPr id="6" name="Rectangle 5"/>
          <p:cNvSpPr/>
          <p:nvPr/>
        </p:nvSpPr>
        <p:spPr>
          <a:xfrm>
            <a:off x="1543050" y="1724025"/>
            <a:ext cx="1314450" cy="1090613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1350" b="1" dirty="0" smtClean="0">
                <a:solidFill>
                  <a:srgbClr val="FFFFFF"/>
                </a:solidFill>
                <a:cs typeface="Arial" charset="0"/>
              </a:rPr>
              <a:t>MFI</a:t>
            </a:r>
            <a:endParaRPr lang="en-US" sz="1350" b="1" dirty="0">
              <a:solidFill>
                <a:srgbClr val="FFFFFF"/>
              </a:solidFill>
              <a:cs typeface="Arial" charset="0"/>
            </a:endParaRPr>
          </a:p>
          <a:p>
            <a:pPr algn="ctr"/>
            <a:r>
              <a:rPr lang="en-US" sz="1050" b="1" dirty="0">
                <a:solidFill>
                  <a:srgbClr val="FFFFFF"/>
                </a:solidFill>
                <a:cs typeface="Arial" charset="0"/>
              </a:rPr>
              <a:t>(Seller)</a:t>
            </a:r>
            <a:endParaRPr lang="en-US" sz="1350" b="1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15000" y="1714500"/>
            <a:ext cx="1314450" cy="1090613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1350" b="1">
                <a:solidFill>
                  <a:srgbClr val="FFFFFF"/>
                </a:solidFill>
                <a:cs typeface="Arial" charset="0"/>
              </a:rPr>
              <a:t>Client</a:t>
            </a:r>
          </a:p>
          <a:p>
            <a:pPr algn="ctr"/>
            <a:r>
              <a:rPr lang="en-US" sz="1050" b="1">
                <a:solidFill>
                  <a:srgbClr val="FFFFFF"/>
                </a:solidFill>
                <a:cs typeface="Arial" charset="0"/>
              </a:rPr>
              <a:t>(Purchaser)</a:t>
            </a:r>
          </a:p>
        </p:txBody>
      </p:sp>
      <p:sp>
        <p:nvSpPr>
          <p:cNvPr id="9" name="Rectangle 8"/>
          <p:cNvSpPr/>
          <p:nvPr/>
        </p:nvSpPr>
        <p:spPr>
          <a:xfrm>
            <a:off x="3657600" y="4171950"/>
            <a:ext cx="1314450" cy="109061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1350" b="1" dirty="0">
                <a:solidFill>
                  <a:srgbClr val="FFFFFF"/>
                </a:solidFill>
                <a:cs typeface="Arial" charset="0"/>
              </a:rPr>
              <a:t>Retailer </a:t>
            </a:r>
          </a:p>
          <a:p>
            <a:pPr algn="ctr"/>
            <a:r>
              <a:rPr lang="en-US" sz="1050" b="1" dirty="0">
                <a:solidFill>
                  <a:srgbClr val="FFFFFF"/>
                </a:solidFill>
                <a:cs typeface="Arial" charset="0"/>
              </a:rPr>
              <a:t>(Supplier)</a:t>
            </a:r>
          </a:p>
        </p:txBody>
      </p:sp>
      <p:cxnSp>
        <p:nvCxnSpPr>
          <p:cNvPr id="10" name="Elbow Connector 9"/>
          <p:cNvCxnSpPr>
            <a:cxnSpLocks noChangeShapeType="1"/>
          </p:cNvCxnSpPr>
          <p:nvPr/>
        </p:nvCxnSpPr>
        <p:spPr bwMode="auto">
          <a:xfrm rot="16200000" flipV="1">
            <a:off x="1400175" y="3000375"/>
            <a:ext cx="2457450" cy="2057400"/>
          </a:xfrm>
          <a:prstGeom prst="bentConnector3">
            <a:avLst>
              <a:gd name="adj1" fmla="val 388"/>
            </a:avLst>
          </a:prstGeom>
          <a:ln>
            <a:headEnd type="triangl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857500" y="2114550"/>
            <a:ext cx="2800350" cy="1191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3257550" y="1972868"/>
            <a:ext cx="2000250" cy="255983"/>
          </a:xfrm>
          <a:prstGeom prst="rect">
            <a:avLst/>
          </a:prstGeom>
          <a:solidFill>
            <a:schemeClr val="bg1"/>
          </a:solidFill>
          <a:ln w="4254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900" b="1" dirty="0">
                <a:latin typeface="Century Gothic" pitchFamily="34" charset="0"/>
              </a:rPr>
              <a:t>T</a:t>
            </a:r>
            <a:r>
              <a:rPr lang="en-US" sz="900" b="1" baseline="-25000" dirty="0">
                <a:latin typeface="Century Gothic" pitchFamily="34" charset="0"/>
              </a:rPr>
              <a:t>3 </a:t>
            </a:r>
            <a:r>
              <a:rPr lang="en-US" sz="900" b="1" dirty="0">
                <a:latin typeface="Century Gothic" pitchFamily="34" charset="0"/>
              </a:rPr>
              <a:t>– Murabaha Sale Agreement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885950" y="5143500"/>
            <a:ext cx="1314450" cy="228600"/>
          </a:xfrm>
          <a:prstGeom prst="rect">
            <a:avLst/>
          </a:prstGeom>
          <a:solidFill>
            <a:schemeClr val="bg1"/>
          </a:solidFill>
          <a:ln w="4254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900" b="1" dirty="0"/>
              <a:t>T</a:t>
            </a:r>
            <a:r>
              <a:rPr lang="en-US" sz="900" b="1" baseline="-25000" dirty="0"/>
              <a:t>2 </a:t>
            </a:r>
            <a:r>
              <a:rPr lang="en-US" sz="900" b="1" dirty="0"/>
              <a:t>– Payment of Price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857500" y="2457451"/>
            <a:ext cx="2800350" cy="1190"/>
          </a:xfrm>
          <a:prstGeom prst="straightConnector1">
            <a:avLst/>
          </a:prstGeom>
          <a:ln>
            <a:headEnd type="triangle" w="med" len="med"/>
            <a:tailEnd type="none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3200400" y="2275284"/>
            <a:ext cx="2171700" cy="363141"/>
          </a:xfrm>
          <a:prstGeom prst="rect">
            <a:avLst/>
          </a:prstGeom>
          <a:solidFill>
            <a:schemeClr val="bg1"/>
          </a:solidFill>
          <a:ln w="4254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900" b="1" dirty="0">
                <a:latin typeface="Century Gothic" pitchFamily="34" charset="0"/>
              </a:rPr>
              <a:t>T</a:t>
            </a:r>
            <a:r>
              <a:rPr lang="en-US" sz="900" b="1" baseline="-25000" dirty="0">
                <a:latin typeface="Century Gothic" pitchFamily="34" charset="0"/>
              </a:rPr>
              <a:t>3 </a:t>
            </a:r>
            <a:r>
              <a:rPr lang="en-US" sz="900" b="1" dirty="0">
                <a:latin typeface="Century Gothic" pitchFamily="34" charset="0"/>
              </a:rPr>
              <a:t>– T</a:t>
            </a:r>
            <a:r>
              <a:rPr lang="en-US" sz="900" b="1" baseline="-25000" dirty="0">
                <a:latin typeface="Century Gothic" pitchFamily="34" charset="0"/>
              </a:rPr>
              <a:t>M</a:t>
            </a:r>
            <a:r>
              <a:rPr lang="en-US" sz="900" b="1" dirty="0">
                <a:latin typeface="Century Gothic" pitchFamily="34" charset="0"/>
              </a:rPr>
              <a:t> Payment of Deferred Price</a:t>
            </a:r>
          </a:p>
        </p:txBody>
      </p:sp>
      <p:cxnSp>
        <p:nvCxnSpPr>
          <p:cNvPr id="16" name="Straight Arrow Connector 21"/>
          <p:cNvCxnSpPr>
            <a:cxnSpLocks noChangeShapeType="1"/>
          </p:cNvCxnSpPr>
          <p:nvPr/>
        </p:nvCxnSpPr>
        <p:spPr bwMode="auto">
          <a:xfrm>
            <a:off x="2857500" y="2800350"/>
            <a:ext cx="2857500" cy="0"/>
          </a:xfrm>
          <a:prstGeom prst="straightConnector1">
            <a:avLst/>
          </a:prstGeom>
          <a:ln>
            <a:headEnd/>
            <a:tailEnd type="triangl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7" name="Rectangle 24"/>
          <p:cNvSpPr>
            <a:spLocks noChangeArrowheads="1"/>
          </p:cNvSpPr>
          <p:nvPr/>
        </p:nvSpPr>
        <p:spPr bwMode="auto">
          <a:xfrm>
            <a:off x="3543300" y="2686050"/>
            <a:ext cx="1428750" cy="228600"/>
          </a:xfrm>
          <a:prstGeom prst="rect">
            <a:avLst/>
          </a:prstGeom>
          <a:solidFill>
            <a:schemeClr val="bg1"/>
          </a:solidFill>
          <a:ln w="4254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900" b="1" dirty="0">
                <a:latin typeface="Century Gothic" pitchFamily="34" charset="0"/>
              </a:rPr>
              <a:t>T</a:t>
            </a:r>
            <a:r>
              <a:rPr lang="en-US" sz="900" b="1" baseline="-25000" dirty="0">
                <a:latin typeface="Century Gothic" pitchFamily="34" charset="0"/>
              </a:rPr>
              <a:t>3 </a:t>
            </a:r>
            <a:r>
              <a:rPr lang="en-US" sz="900" b="1" dirty="0">
                <a:latin typeface="Century Gothic" pitchFamily="34" charset="0"/>
              </a:rPr>
              <a:t>– Sale of Vehicle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2835729" y="1714500"/>
            <a:ext cx="2879271" cy="10716"/>
          </a:xfrm>
          <a:prstGeom prst="straightConnector1">
            <a:avLst/>
          </a:prstGeom>
          <a:ln>
            <a:headEnd type="triangle" w="med" len="med"/>
            <a:tailEnd type="none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0" name="Elbow Connector 19"/>
          <p:cNvCxnSpPr>
            <a:cxnSpLocks noChangeShapeType="1"/>
            <a:stCxn id="9" idx="1"/>
            <a:endCxn id="6" idx="2"/>
          </p:cNvCxnSpPr>
          <p:nvPr/>
        </p:nvCxnSpPr>
        <p:spPr bwMode="auto">
          <a:xfrm rot="10800000">
            <a:off x="2200275" y="2814639"/>
            <a:ext cx="1457325" cy="1902619"/>
          </a:xfrm>
          <a:prstGeom prst="bentConnector2">
            <a:avLst/>
          </a:prstGeom>
          <a:ln>
            <a:headEnd type="triangl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885951" y="4445794"/>
            <a:ext cx="1028699" cy="400050"/>
          </a:xfrm>
          <a:prstGeom prst="rect">
            <a:avLst/>
          </a:prstGeom>
          <a:solidFill>
            <a:schemeClr val="bg1"/>
          </a:solidFill>
          <a:ln w="4254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900" b="1" dirty="0">
                <a:latin typeface="Century Gothic" pitchFamily="34" charset="0"/>
              </a:rPr>
              <a:t>T</a:t>
            </a:r>
            <a:r>
              <a:rPr lang="en-US" sz="900" b="1" baseline="-25000" dirty="0">
                <a:latin typeface="Century Gothic" pitchFamily="34" charset="0"/>
              </a:rPr>
              <a:t>2 </a:t>
            </a:r>
            <a:r>
              <a:rPr lang="en-US" sz="900" b="1" dirty="0">
                <a:latin typeface="Century Gothic" pitchFamily="34" charset="0"/>
              </a:rPr>
              <a:t>– Purchase of Vehicle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3486150" y="1564821"/>
            <a:ext cx="1600200" cy="285750"/>
          </a:xfrm>
          <a:prstGeom prst="rect">
            <a:avLst/>
          </a:prstGeom>
          <a:solidFill>
            <a:schemeClr val="bg1"/>
          </a:solidFill>
          <a:ln w="4254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900" b="1" dirty="0">
                <a:latin typeface="Century Gothic" pitchFamily="34" charset="0"/>
              </a:rPr>
              <a:t>T</a:t>
            </a:r>
            <a:r>
              <a:rPr lang="en-US" sz="900" b="1" baseline="-25000" dirty="0">
                <a:latin typeface="Century Gothic" pitchFamily="34" charset="0"/>
              </a:rPr>
              <a:t>1 </a:t>
            </a:r>
            <a:r>
              <a:rPr lang="en-US" sz="900" b="1" dirty="0">
                <a:latin typeface="Century Gothic" pitchFamily="34" charset="0"/>
              </a:rPr>
              <a:t> Promise to Purchase </a:t>
            </a:r>
          </a:p>
        </p:txBody>
      </p:sp>
      <p:cxnSp>
        <p:nvCxnSpPr>
          <p:cNvPr id="23" name="Elbow Connector 22"/>
          <p:cNvCxnSpPr>
            <a:cxnSpLocks noChangeShapeType="1"/>
          </p:cNvCxnSpPr>
          <p:nvPr/>
        </p:nvCxnSpPr>
        <p:spPr bwMode="auto">
          <a:xfrm rot="16200000" flipV="1">
            <a:off x="2515196" y="3114080"/>
            <a:ext cx="1427559" cy="857250"/>
          </a:xfrm>
          <a:prstGeom prst="bentConnector3">
            <a:avLst>
              <a:gd name="adj1" fmla="val -292"/>
            </a:avLst>
          </a:prstGeom>
          <a:ln>
            <a:headEnd type="none" w="med" len="med"/>
            <a:tailEnd type="triangl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2343151" y="3499247"/>
            <a:ext cx="1028699" cy="400050"/>
          </a:xfrm>
          <a:prstGeom prst="rect">
            <a:avLst/>
          </a:prstGeom>
          <a:solidFill>
            <a:schemeClr val="bg1"/>
          </a:solidFill>
          <a:ln w="4254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900" b="1" dirty="0">
                <a:latin typeface="Century Gothic" pitchFamily="34" charset="0"/>
              </a:rPr>
              <a:t>T</a:t>
            </a:r>
            <a:r>
              <a:rPr lang="en-US" sz="900" b="1" baseline="-25000" dirty="0">
                <a:latin typeface="Century Gothic" pitchFamily="34" charset="0"/>
              </a:rPr>
              <a:t>2 </a:t>
            </a:r>
            <a:r>
              <a:rPr lang="en-US" sz="900" b="1" dirty="0">
                <a:latin typeface="Century Gothic" pitchFamily="34" charset="0"/>
              </a:rPr>
              <a:t>– Delivery  of Vehicle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Dar Al Sharia | Dubai Islamic Bank Kenya</a:t>
            </a:r>
            <a:endParaRPr lang="en-US" dirty="0"/>
          </a:p>
        </p:txBody>
      </p:sp>
      <p:pic>
        <p:nvPicPr>
          <p:cNvPr id="25" name="Picture 24" descr="farmer-cartoon-illustration-1179420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29008" y="2906466"/>
            <a:ext cx="2286000" cy="1594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08063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2" grpId="0" animBg="1"/>
      <p:bldP spid="13" grpId="0" animBg="1"/>
      <p:bldP spid="15" grpId="0" animBg="1"/>
      <p:bldP spid="17" grpId="0" animBg="1"/>
      <p:bldP spid="21" grpId="0" animBg="1"/>
      <p:bldP spid="22" grpId="0" animBg="1"/>
      <p:bldP spid="2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idx="4294967295"/>
          </p:nvPr>
        </p:nvSpPr>
        <p:spPr>
          <a:xfrm>
            <a:off x="304800" y="274638"/>
            <a:ext cx="8534400" cy="715962"/>
          </a:xfrm>
        </p:spPr>
        <p:txBody>
          <a:bodyPr>
            <a:normAutofit/>
          </a:bodyPr>
          <a:lstStyle/>
          <a:p>
            <a:r>
              <a:rPr lang="en-IN" sz="1275" dirty="0"/>
              <a:t>2.   ISTISNA (SALE OF DESCRIBED ASSET)</a:t>
            </a:r>
            <a:endParaRPr lang="en-US" sz="1275" dirty="0"/>
          </a:p>
        </p:txBody>
      </p:sp>
      <p:sp>
        <p:nvSpPr>
          <p:cNvPr id="37890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ctr"/>
            <a:r>
              <a:rPr lang="en-US" dirty="0" smtClean="0"/>
              <a:t>ISTISNA </a:t>
            </a:r>
            <a:r>
              <a:rPr lang="en-US" dirty="0"/>
              <a:t>FINANCING</a:t>
            </a:r>
          </a:p>
        </p:txBody>
      </p:sp>
      <p:sp>
        <p:nvSpPr>
          <p:cNvPr id="6" name="Rectangle 5"/>
          <p:cNvSpPr/>
          <p:nvPr/>
        </p:nvSpPr>
        <p:spPr>
          <a:xfrm>
            <a:off x="1543050" y="1724025"/>
            <a:ext cx="1314450" cy="1090613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1350" b="1" dirty="0" smtClean="0">
                <a:solidFill>
                  <a:srgbClr val="FFFFFF"/>
                </a:solidFill>
                <a:cs typeface="Arial" charset="0"/>
              </a:rPr>
              <a:t>MFI</a:t>
            </a:r>
            <a:endParaRPr lang="en-US" sz="1350" b="1" dirty="0">
              <a:solidFill>
                <a:srgbClr val="FFFFFF"/>
              </a:solidFill>
              <a:cs typeface="Arial" charset="0"/>
            </a:endParaRPr>
          </a:p>
          <a:p>
            <a:pPr algn="ctr"/>
            <a:r>
              <a:rPr lang="en-US" sz="1050" b="1" dirty="0">
                <a:solidFill>
                  <a:srgbClr val="FFFFFF"/>
                </a:solidFill>
                <a:cs typeface="Arial" charset="0"/>
              </a:rPr>
              <a:t>(Seller)</a:t>
            </a:r>
            <a:endParaRPr lang="en-US" sz="1350" b="1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15000" y="1714500"/>
            <a:ext cx="1314450" cy="109061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1350" b="1">
                <a:solidFill>
                  <a:srgbClr val="FFFFFF"/>
                </a:solidFill>
                <a:cs typeface="Arial" charset="0"/>
              </a:rPr>
              <a:t>Client</a:t>
            </a:r>
          </a:p>
          <a:p>
            <a:pPr algn="ctr"/>
            <a:r>
              <a:rPr lang="en-US" sz="1050" b="1">
                <a:solidFill>
                  <a:srgbClr val="FFFFFF"/>
                </a:solidFill>
                <a:cs typeface="Arial" charset="0"/>
              </a:rPr>
              <a:t>(Purchaser)</a:t>
            </a:r>
          </a:p>
        </p:txBody>
      </p:sp>
      <p:sp>
        <p:nvSpPr>
          <p:cNvPr id="9" name="Rectangle 8"/>
          <p:cNvSpPr/>
          <p:nvPr/>
        </p:nvSpPr>
        <p:spPr>
          <a:xfrm>
            <a:off x="3657600" y="4171950"/>
            <a:ext cx="1314450" cy="109061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1350" b="1" dirty="0">
                <a:solidFill>
                  <a:srgbClr val="FFFFFF"/>
                </a:solidFill>
                <a:cs typeface="Arial" charset="0"/>
              </a:rPr>
              <a:t>Retailer </a:t>
            </a:r>
          </a:p>
          <a:p>
            <a:pPr algn="ctr"/>
            <a:r>
              <a:rPr lang="en-US" sz="1050" b="1" dirty="0">
                <a:solidFill>
                  <a:srgbClr val="FFFFFF"/>
                </a:solidFill>
                <a:cs typeface="Arial" charset="0"/>
              </a:rPr>
              <a:t>(Supplier)</a:t>
            </a:r>
          </a:p>
        </p:txBody>
      </p:sp>
      <p:cxnSp>
        <p:nvCxnSpPr>
          <p:cNvPr id="10" name="Elbow Connector 9"/>
          <p:cNvCxnSpPr>
            <a:cxnSpLocks noChangeShapeType="1"/>
          </p:cNvCxnSpPr>
          <p:nvPr/>
        </p:nvCxnSpPr>
        <p:spPr bwMode="auto">
          <a:xfrm rot="16200000" flipV="1">
            <a:off x="1400175" y="3000375"/>
            <a:ext cx="2457450" cy="2057400"/>
          </a:xfrm>
          <a:prstGeom prst="bentConnector3">
            <a:avLst>
              <a:gd name="adj1" fmla="val 388"/>
            </a:avLst>
          </a:prstGeom>
          <a:ln>
            <a:headEnd type="triangl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endCxn id="7" idx="1"/>
          </p:cNvCxnSpPr>
          <p:nvPr/>
        </p:nvCxnSpPr>
        <p:spPr>
          <a:xfrm flipV="1">
            <a:off x="2860357" y="2259806"/>
            <a:ext cx="2854643" cy="9386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3331667" y="2134198"/>
            <a:ext cx="2000250" cy="255983"/>
          </a:xfrm>
          <a:prstGeom prst="rect">
            <a:avLst/>
          </a:prstGeom>
          <a:solidFill>
            <a:schemeClr val="bg1"/>
          </a:solidFill>
          <a:ln w="4254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900" b="1" dirty="0">
                <a:latin typeface="Century Gothic" pitchFamily="34" charset="0"/>
              </a:rPr>
              <a:t>T</a:t>
            </a:r>
            <a:r>
              <a:rPr lang="en-US" sz="900" b="1" baseline="-25000" dirty="0">
                <a:latin typeface="Century Gothic" pitchFamily="34" charset="0"/>
              </a:rPr>
              <a:t>1 </a:t>
            </a:r>
            <a:r>
              <a:rPr lang="en-US" sz="900" b="1" dirty="0">
                <a:latin typeface="Century Gothic" pitchFamily="34" charset="0"/>
              </a:rPr>
              <a:t>– Istisna Sale Agreement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885950" y="5143500"/>
            <a:ext cx="1314450" cy="228600"/>
          </a:xfrm>
          <a:prstGeom prst="rect">
            <a:avLst/>
          </a:prstGeom>
          <a:solidFill>
            <a:schemeClr val="bg1"/>
          </a:solidFill>
          <a:ln w="4254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900" b="1" dirty="0"/>
              <a:t>T</a:t>
            </a:r>
            <a:r>
              <a:rPr lang="en-US" sz="900" b="1" baseline="-25000" dirty="0"/>
              <a:t>2 </a:t>
            </a:r>
            <a:r>
              <a:rPr lang="en-US" sz="900" b="1" dirty="0"/>
              <a:t>– Payment of Price</a:t>
            </a:r>
          </a:p>
        </p:txBody>
      </p:sp>
      <p:cxnSp>
        <p:nvCxnSpPr>
          <p:cNvPr id="16" name="Straight Arrow Connector 21"/>
          <p:cNvCxnSpPr>
            <a:cxnSpLocks noChangeShapeType="1"/>
          </p:cNvCxnSpPr>
          <p:nvPr/>
        </p:nvCxnSpPr>
        <p:spPr bwMode="auto">
          <a:xfrm>
            <a:off x="2857500" y="2800350"/>
            <a:ext cx="2857500" cy="0"/>
          </a:xfrm>
          <a:prstGeom prst="straightConnector1">
            <a:avLst/>
          </a:prstGeom>
          <a:ln>
            <a:headEnd/>
            <a:tailEnd type="triangl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7" name="Rectangle 24"/>
          <p:cNvSpPr>
            <a:spLocks noChangeArrowheads="1"/>
          </p:cNvSpPr>
          <p:nvPr/>
        </p:nvSpPr>
        <p:spPr bwMode="auto">
          <a:xfrm>
            <a:off x="3579540" y="2730693"/>
            <a:ext cx="1582016" cy="235393"/>
          </a:xfrm>
          <a:prstGeom prst="rect">
            <a:avLst/>
          </a:prstGeom>
          <a:solidFill>
            <a:schemeClr val="bg1"/>
          </a:solidFill>
          <a:ln w="4254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900" b="1" dirty="0">
                <a:latin typeface="Century Gothic" pitchFamily="34" charset="0"/>
              </a:rPr>
              <a:t>T</a:t>
            </a:r>
            <a:r>
              <a:rPr lang="en-US" sz="900" b="1" baseline="-25000" dirty="0">
                <a:latin typeface="Century Gothic" pitchFamily="34" charset="0"/>
              </a:rPr>
              <a:t> 4</a:t>
            </a:r>
            <a:r>
              <a:rPr lang="en-US" sz="900" b="1" dirty="0">
                <a:latin typeface="Century Gothic" pitchFamily="34" charset="0"/>
              </a:rPr>
              <a:t> – </a:t>
            </a:r>
            <a:r>
              <a:rPr lang="en-US" sz="900" b="1" dirty="0"/>
              <a:t>Delivery of Machinery</a:t>
            </a:r>
          </a:p>
          <a:p>
            <a:pPr algn="ctr"/>
            <a:endParaRPr lang="en-US" sz="900" b="1" dirty="0">
              <a:latin typeface="Century Gothic" pitchFamily="34" charset="0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2835729" y="1714500"/>
            <a:ext cx="2879271" cy="10716"/>
          </a:xfrm>
          <a:prstGeom prst="straightConnector1">
            <a:avLst/>
          </a:prstGeom>
          <a:ln>
            <a:headEnd type="triangl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0" name="Elbow Connector 19"/>
          <p:cNvCxnSpPr>
            <a:cxnSpLocks noChangeShapeType="1"/>
            <a:stCxn id="9" idx="1"/>
          </p:cNvCxnSpPr>
          <p:nvPr/>
        </p:nvCxnSpPr>
        <p:spPr bwMode="auto">
          <a:xfrm rot="10800000">
            <a:off x="2218137" y="2815690"/>
            <a:ext cx="1439465" cy="1901567"/>
          </a:xfrm>
          <a:prstGeom prst="bentConnector2">
            <a:avLst/>
          </a:prstGeom>
          <a:ln>
            <a:headEnd type="triangl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805585" y="4411742"/>
            <a:ext cx="1028699" cy="400050"/>
          </a:xfrm>
          <a:prstGeom prst="rect">
            <a:avLst/>
          </a:prstGeom>
          <a:solidFill>
            <a:schemeClr val="bg1"/>
          </a:solidFill>
          <a:ln w="4254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900" b="1" dirty="0">
                <a:latin typeface="Century Gothic" pitchFamily="34" charset="0"/>
              </a:rPr>
              <a:t>T</a:t>
            </a:r>
            <a:r>
              <a:rPr lang="en-US" sz="900" b="1" baseline="-25000" dirty="0">
                <a:latin typeface="Century Gothic" pitchFamily="34" charset="0"/>
              </a:rPr>
              <a:t>2 </a:t>
            </a:r>
            <a:r>
              <a:rPr lang="en-US" sz="900" b="1" dirty="0">
                <a:latin typeface="Century Gothic" pitchFamily="34" charset="0"/>
              </a:rPr>
              <a:t>– Purchase of Machinery on Parallel Istisna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43500" y="3212544"/>
            <a:ext cx="1839516" cy="1435536"/>
          </a:xfrm>
          <a:prstGeom prst="rect">
            <a:avLst/>
          </a:prstGeom>
        </p:spPr>
      </p:pic>
      <p:cxnSp>
        <p:nvCxnSpPr>
          <p:cNvPr id="25" name="Elbow Connector 24"/>
          <p:cNvCxnSpPr>
            <a:cxnSpLocks noChangeShapeType="1"/>
          </p:cNvCxnSpPr>
          <p:nvPr/>
        </p:nvCxnSpPr>
        <p:spPr bwMode="auto">
          <a:xfrm rot="16200000" flipV="1">
            <a:off x="2565432" y="3079782"/>
            <a:ext cx="1361023" cy="823316"/>
          </a:xfrm>
          <a:prstGeom prst="bentConnector3">
            <a:avLst>
              <a:gd name="adj1" fmla="val 241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2377440" y="3482240"/>
            <a:ext cx="880111" cy="228600"/>
          </a:xfrm>
          <a:prstGeom prst="rect">
            <a:avLst/>
          </a:prstGeom>
          <a:solidFill>
            <a:schemeClr val="bg1"/>
          </a:solidFill>
          <a:ln w="4254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900" b="1" dirty="0"/>
              <a:t>T</a:t>
            </a:r>
            <a:r>
              <a:rPr lang="en-US" sz="900" b="1" baseline="-25000" dirty="0"/>
              <a:t> 3</a:t>
            </a:r>
            <a:r>
              <a:rPr lang="en-US" sz="900" b="1" dirty="0"/>
              <a:t> – Delivery of Machinery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3209517" y="1579449"/>
            <a:ext cx="2171700" cy="279629"/>
          </a:xfrm>
          <a:prstGeom prst="rect">
            <a:avLst/>
          </a:prstGeom>
          <a:solidFill>
            <a:schemeClr val="bg1"/>
          </a:solidFill>
          <a:ln w="4254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900" b="1" dirty="0">
                <a:latin typeface="Century Gothic" pitchFamily="34" charset="0"/>
              </a:rPr>
              <a:t>T</a:t>
            </a:r>
            <a:r>
              <a:rPr lang="en-US" sz="900" b="1" baseline="-25000" dirty="0">
                <a:latin typeface="Century Gothic" pitchFamily="34" charset="0"/>
              </a:rPr>
              <a:t>4 </a:t>
            </a:r>
            <a:r>
              <a:rPr lang="en-US" sz="900" b="1" dirty="0">
                <a:latin typeface="Century Gothic" pitchFamily="34" charset="0"/>
              </a:rPr>
              <a:t>– T</a:t>
            </a:r>
            <a:r>
              <a:rPr lang="en-US" sz="900" b="1" baseline="-25000" dirty="0">
                <a:latin typeface="Century Gothic" pitchFamily="34" charset="0"/>
              </a:rPr>
              <a:t>M</a:t>
            </a:r>
            <a:r>
              <a:rPr lang="en-US" sz="900" b="1" dirty="0">
                <a:latin typeface="Century Gothic" pitchFamily="34" charset="0"/>
              </a:rPr>
              <a:t> Payment of Deferred Price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Dar Al Sharia | Dubai Islamic Bank Kenya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24197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2" grpId="0" animBg="1"/>
      <p:bldP spid="13" grpId="0" animBg="1"/>
      <p:bldP spid="17" grpId="0" animBg="1"/>
      <p:bldP spid="21" grpId="0" animBg="1"/>
      <p:bldP spid="29" grpId="0" animBg="1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04800" y="2971800"/>
            <a:ext cx="8531226" cy="2568575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3200" dirty="0"/>
              <a:t>“Money is such a companion of yours that it does not benefit you unless it leaves you.” </a:t>
            </a:r>
            <a:r>
              <a:rPr lang="en-US" sz="800" dirty="0"/>
              <a:t/>
            </a:r>
            <a:br>
              <a:rPr lang="en-US" sz="800" dirty="0"/>
            </a:br>
            <a:r>
              <a:rPr lang="en-US" sz="800" dirty="0" smtClean="0"/>
              <a:t/>
            </a:r>
            <a:br>
              <a:rPr lang="en-US" sz="800" dirty="0" smtClean="0"/>
            </a:br>
            <a:r>
              <a:rPr lang="en-US" sz="1100" dirty="0" smtClean="0"/>
              <a:t>Imam </a:t>
            </a:r>
            <a:r>
              <a:rPr lang="en-US" sz="1100" dirty="0"/>
              <a:t>Hasan Al-</a:t>
            </a:r>
            <a:r>
              <a:rPr lang="en-US" sz="1100" dirty="0" err="1"/>
              <a:t>Basri</a:t>
            </a:r>
            <a:r>
              <a:rPr lang="en-US" sz="1100" dirty="0"/>
              <a:t> </a:t>
            </a:r>
            <a:r>
              <a:rPr lang="en-GB" sz="1100" dirty="0"/>
              <a:t>(d. 694 AD)</a:t>
            </a:r>
            <a:br>
              <a:rPr lang="en-GB" sz="1100" dirty="0"/>
            </a:br>
            <a:r>
              <a:rPr lang="en-GB" sz="1200" dirty="0"/>
              <a:t>(A renowned </a:t>
            </a:r>
            <a:r>
              <a:rPr lang="en-GB" sz="1200" dirty="0" smtClean="0"/>
              <a:t>Muslim scholar)</a:t>
            </a:r>
            <a:r>
              <a:rPr lang="en-US" sz="800" dirty="0" smtClean="0"/>
              <a:t/>
            </a:r>
            <a:br>
              <a:rPr lang="en-US" sz="800" dirty="0" smtClean="0"/>
            </a:b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Dar Al Sharia | Dubai Islamic Bank Kenya</a:t>
            </a:r>
            <a:endParaRPr lang="en-US" dirty="0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672772" y="1160501"/>
            <a:ext cx="5795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63188"/>
                </a:solidFill>
                <a:latin typeface="+mj-lt"/>
                <a:ea typeface="+mj-ea"/>
                <a:cs typeface="Arial" pitchFamily="34" charset="0"/>
              </a:rPr>
              <a:t>In</a:t>
            </a:r>
            <a:r>
              <a:rPr lang="en-US" b="1" dirty="0">
                <a:solidFill>
                  <a:srgbClr val="0070C0"/>
                </a:solidFill>
                <a:latin typeface="+mj-lt"/>
              </a:rPr>
              <a:t> </a:t>
            </a:r>
            <a:r>
              <a:rPr lang="en-US" b="1" dirty="0">
                <a:solidFill>
                  <a:srgbClr val="063188"/>
                </a:solidFill>
                <a:latin typeface="+mj-lt"/>
                <a:ea typeface="+mj-ea"/>
                <a:cs typeface="Arial" pitchFamily="34" charset="0"/>
              </a:rPr>
              <a:t>the name of </a:t>
            </a:r>
            <a:r>
              <a:rPr lang="en-US" b="1" dirty="0" smtClean="0">
                <a:solidFill>
                  <a:srgbClr val="063188"/>
                </a:solidFill>
                <a:latin typeface="+mj-lt"/>
                <a:ea typeface="+mj-ea"/>
                <a:cs typeface="Arial" pitchFamily="34" charset="0"/>
              </a:rPr>
              <a:t>God, </a:t>
            </a:r>
            <a:r>
              <a:rPr lang="en-US" b="1" dirty="0">
                <a:solidFill>
                  <a:srgbClr val="063188"/>
                </a:solidFill>
                <a:latin typeface="+mj-lt"/>
                <a:ea typeface="+mj-ea"/>
                <a:cs typeface="Arial" pitchFamily="34" charset="0"/>
              </a:rPr>
              <a:t>the Most Gracious, the Ever Merciful</a:t>
            </a:r>
            <a:endParaRPr lang="en-US" sz="4200" b="1" dirty="0">
              <a:solidFill>
                <a:srgbClr val="063188"/>
              </a:solidFill>
              <a:latin typeface="+mj-lt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7423843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idx="4294967295"/>
          </p:nvPr>
        </p:nvSpPr>
        <p:spPr>
          <a:xfrm>
            <a:off x="304800" y="274638"/>
            <a:ext cx="8534400" cy="715962"/>
          </a:xfrm>
        </p:spPr>
        <p:txBody>
          <a:bodyPr>
            <a:normAutofit/>
          </a:bodyPr>
          <a:lstStyle/>
          <a:p>
            <a:r>
              <a:rPr lang="en-IN" sz="1275" dirty="0"/>
              <a:t>3.   SALAM (SALE OF DESCRIBED FUNGIBLE COMMODITIES)</a:t>
            </a:r>
            <a:endParaRPr lang="en-US" sz="1275" dirty="0"/>
          </a:p>
        </p:txBody>
      </p:sp>
      <p:sp>
        <p:nvSpPr>
          <p:cNvPr id="37890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ctr"/>
            <a:r>
              <a:rPr lang="en-US" dirty="0" smtClean="0"/>
              <a:t>SALAM </a:t>
            </a:r>
            <a:r>
              <a:rPr lang="en-US" dirty="0"/>
              <a:t>FINANCING</a:t>
            </a:r>
          </a:p>
        </p:txBody>
      </p:sp>
      <p:sp>
        <p:nvSpPr>
          <p:cNvPr id="6" name="Rectangle 5"/>
          <p:cNvSpPr/>
          <p:nvPr/>
        </p:nvSpPr>
        <p:spPr>
          <a:xfrm>
            <a:off x="1543050" y="1724025"/>
            <a:ext cx="1314450" cy="1090613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1350" b="1" dirty="0">
                <a:solidFill>
                  <a:srgbClr val="FFFFFF"/>
                </a:solidFill>
                <a:cs typeface="Arial" charset="0"/>
              </a:rPr>
              <a:t>Customer</a:t>
            </a:r>
          </a:p>
          <a:p>
            <a:pPr algn="ctr"/>
            <a:r>
              <a:rPr lang="en-US" sz="1050" b="1" dirty="0">
                <a:solidFill>
                  <a:srgbClr val="FFFFFF"/>
                </a:solidFill>
                <a:cs typeface="Arial" charset="0"/>
              </a:rPr>
              <a:t>(Seller)</a:t>
            </a:r>
            <a:endParaRPr lang="en-US" sz="1350" b="1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15000" y="1714500"/>
            <a:ext cx="1314450" cy="109061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1350" b="1" dirty="0" smtClean="0">
                <a:solidFill>
                  <a:srgbClr val="FFFFFF"/>
                </a:solidFill>
                <a:cs typeface="Arial" charset="0"/>
              </a:rPr>
              <a:t>MFI</a:t>
            </a:r>
            <a:endParaRPr lang="en-US" sz="1350" b="1" dirty="0">
              <a:solidFill>
                <a:srgbClr val="FFFFFF"/>
              </a:solidFill>
              <a:cs typeface="Arial" charset="0"/>
            </a:endParaRPr>
          </a:p>
          <a:p>
            <a:pPr algn="ctr"/>
            <a:r>
              <a:rPr lang="en-US" sz="1050" b="1" dirty="0">
                <a:solidFill>
                  <a:srgbClr val="FFFFFF"/>
                </a:solidFill>
                <a:cs typeface="Arial" charset="0"/>
              </a:rPr>
              <a:t>(Purchaser)</a:t>
            </a:r>
          </a:p>
        </p:txBody>
      </p:sp>
      <p:sp>
        <p:nvSpPr>
          <p:cNvPr id="9" name="Rectangle 8"/>
          <p:cNvSpPr/>
          <p:nvPr/>
        </p:nvSpPr>
        <p:spPr>
          <a:xfrm>
            <a:off x="3657600" y="4171950"/>
            <a:ext cx="1314450" cy="1090613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1350" b="1" dirty="0">
                <a:solidFill>
                  <a:srgbClr val="FFFFFF"/>
                </a:solidFill>
                <a:cs typeface="Arial" charset="0"/>
              </a:rPr>
              <a:t>3</a:t>
            </a:r>
            <a:r>
              <a:rPr lang="en-US" sz="1350" b="1" baseline="30000" dirty="0">
                <a:solidFill>
                  <a:srgbClr val="FFFFFF"/>
                </a:solidFill>
                <a:cs typeface="Arial" charset="0"/>
              </a:rPr>
              <a:t>rd</a:t>
            </a:r>
            <a:r>
              <a:rPr lang="en-US" sz="1350" b="1" dirty="0">
                <a:solidFill>
                  <a:srgbClr val="FFFFFF"/>
                </a:solidFill>
                <a:cs typeface="Arial" charset="0"/>
              </a:rPr>
              <a:t> Party Seller</a:t>
            </a:r>
            <a:endParaRPr lang="en-US" sz="1050" b="1" dirty="0">
              <a:solidFill>
                <a:srgbClr val="FFFFFF"/>
              </a:solidFill>
              <a:cs typeface="Arial" charset="0"/>
            </a:endParaRPr>
          </a:p>
        </p:txBody>
      </p:sp>
      <p:cxnSp>
        <p:nvCxnSpPr>
          <p:cNvPr id="10" name="Elbow Connector 9"/>
          <p:cNvCxnSpPr>
            <a:cxnSpLocks noChangeShapeType="1"/>
          </p:cNvCxnSpPr>
          <p:nvPr/>
        </p:nvCxnSpPr>
        <p:spPr bwMode="auto">
          <a:xfrm rot="16200000" flipV="1">
            <a:off x="1400175" y="3000375"/>
            <a:ext cx="2457450" cy="2057400"/>
          </a:xfrm>
          <a:prstGeom prst="bentConnector3">
            <a:avLst>
              <a:gd name="adj1" fmla="val 388"/>
            </a:avLst>
          </a:prstGeom>
          <a:ln>
            <a:headEnd type="triangle" w="med" len="med"/>
            <a:tailEnd type="none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endCxn id="7" idx="1"/>
          </p:cNvCxnSpPr>
          <p:nvPr/>
        </p:nvCxnSpPr>
        <p:spPr>
          <a:xfrm flipV="1">
            <a:off x="2860357" y="2259806"/>
            <a:ext cx="2854643" cy="9386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2" name="Rectangle 11"/>
              <p:cNvSpPr>
                <a:spLocks noChangeArrowheads="1"/>
              </p:cNvSpPr>
              <p:nvPr/>
            </p:nvSpPr>
            <p:spPr bwMode="auto">
              <a:xfrm>
                <a:off x="3331667" y="2134198"/>
                <a:ext cx="2000250" cy="255983"/>
              </a:xfrm>
              <a:prstGeom prst="rect">
                <a:avLst/>
              </a:prstGeom>
              <a:solidFill>
                <a:schemeClr val="bg1"/>
              </a:solidFill>
              <a:ln w="42545" algn="ctr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900" b="1" dirty="0">
                    <a:latin typeface="Century Gothic" pitchFamily="34" charset="0"/>
                  </a:rPr>
                  <a:t>Salam Agreement at </a:t>
                </a:r>
                <a:r>
                  <a:rPr lang="en-US" sz="900" b="1" dirty="0"/>
                  <a:t>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9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900" b="1" i="1">
                            <a:latin typeface="Cambria Math" panose="02040503050406030204" pitchFamily="18" charset="0"/>
                          </a:rPr>
                          <m:t>𝑻</m:t>
                        </m:r>
                      </m:e>
                      <m:sup>
                        <m:r>
                          <a:rPr lang="en-GB" sz="900" b="1" i="1">
                            <a:latin typeface="Cambria Math" panose="02040503050406030204" pitchFamily="18" charset="0"/>
                          </a:rPr>
                          <m:t>𝟏</m:t>
                        </m:r>
                      </m:sup>
                    </m:sSup>
                  </m:oMath>
                </a14:m>
                <a:endParaRPr lang="en-US" sz="900" b="1" dirty="0">
                  <a:latin typeface="Century Gothic" pitchFamily="34" charset="0"/>
                </a:endParaRPr>
              </a:p>
            </p:txBody>
          </p:sp>
        </mc:Choice>
        <mc:Fallback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31667" y="2134198"/>
                <a:ext cx="2000250" cy="255983"/>
              </a:xfrm>
              <a:prstGeom prst="rect">
                <a:avLst/>
              </a:prstGeom>
              <a:blipFill rotWithShape="0">
                <a:blip r:embed="rId2"/>
                <a:stretch>
                  <a:fillRect b="-7143"/>
                </a:stretch>
              </a:blipFill>
              <a:ln w="4254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3" name="Rectangle 12"/>
              <p:cNvSpPr>
                <a:spLocks noChangeArrowheads="1"/>
              </p:cNvSpPr>
              <p:nvPr/>
            </p:nvSpPr>
            <p:spPr bwMode="auto">
              <a:xfrm>
                <a:off x="1885950" y="5143500"/>
                <a:ext cx="1314450" cy="228600"/>
              </a:xfrm>
              <a:prstGeom prst="rect">
                <a:avLst/>
              </a:prstGeom>
              <a:solidFill>
                <a:schemeClr val="bg1"/>
              </a:solidFill>
              <a:ln w="42545" algn="ctr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r>
                  <a:rPr lang="en-US" sz="900" b="1" dirty="0"/>
                  <a:t> Payment of Price 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9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900" b="1" i="1">
                            <a:latin typeface="Cambria Math" panose="02040503050406030204" pitchFamily="18" charset="0"/>
                          </a:rPr>
                          <m:t>𝑻</m:t>
                        </m:r>
                      </m:e>
                      <m:sup>
                        <m:r>
                          <a:rPr lang="en-GB" sz="900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en-US" sz="900" b="1" dirty="0"/>
              </a:p>
            </p:txBody>
          </p:sp>
        </mc:Choice>
        <mc:Fallback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85950" y="5143500"/>
                <a:ext cx="1314450" cy="228600"/>
              </a:xfrm>
              <a:prstGeom prst="rect">
                <a:avLst/>
              </a:prstGeom>
              <a:blipFill rotWithShape="0">
                <a:blip r:embed="rId3"/>
                <a:stretch>
                  <a:fillRect b="-13514"/>
                </a:stretch>
              </a:blipFill>
              <a:ln w="4254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Arrow Connector 21"/>
          <p:cNvCxnSpPr>
            <a:cxnSpLocks noChangeShapeType="1"/>
          </p:cNvCxnSpPr>
          <p:nvPr/>
        </p:nvCxnSpPr>
        <p:spPr bwMode="auto">
          <a:xfrm>
            <a:off x="2857500" y="2800350"/>
            <a:ext cx="2857500" cy="0"/>
          </a:xfrm>
          <a:prstGeom prst="straightConnector1">
            <a:avLst/>
          </a:prstGeom>
          <a:ln>
            <a:headEnd/>
            <a:tailEnd type="triangle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7" name="Rectangle 24"/>
              <p:cNvSpPr>
                <a:spLocks noChangeArrowheads="1"/>
              </p:cNvSpPr>
              <p:nvPr/>
            </p:nvSpPr>
            <p:spPr bwMode="auto">
              <a:xfrm>
                <a:off x="3535845" y="2643253"/>
                <a:ext cx="1582016" cy="394950"/>
              </a:xfrm>
              <a:prstGeom prst="rect">
                <a:avLst/>
              </a:prstGeom>
              <a:solidFill>
                <a:schemeClr val="bg1"/>
              </a:solidFill>
              <a:ln w="42545" algn="ctr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900" b="1" dirty="0"/>
                  <a:t>Delivery of Described Sale Commodity at 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9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900" b="1" i="1">
                            <a:latin typeface="Cambria Math" panose="02040503050406030204" pitchFamily="18" charset="0"/>
                          </a:rPr>
                          <m:t>𝑻</m:t>
                        </m:r>
                      </m:e>
                      <m:sup>
                        <m:r>
                          <a:rPr lang="en-GB" sz="900" b="1" i="1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endParaRPr lang="en-US" sz="900" b="1" dirty="0"/>
              </a:p>
              <a:p>
                <a:pPr algn="ctr"/>
                <a:endParaRPr lang="en-US" sz="900" b="1" dirty="0">
                  <a:latin typeface="Century Gothic" pitchFamily="34" charset="0"/>
                </a:endParaRPr>
              </a:p>
            </p:txBody>
          </p:sp>
        </mc:Choice>
        <mc:Fallback>
          <p:sp>
            <p:nvSpPr>
              <p:cNvPr id="17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35845" y="2643253"/>
                <a:ext cx="1582016" cy="394950"/>
              </a:xfrm>
              <a:prstGeom prst="rect">
                <a:avLst/>
              </a:prstGeom>
              <a:blipFill rotWithShape="0">
                <a:blip r:embed="rId4"/>
                <a:stretch>
                  <a:fillRect t="-12500"/>
                </a:stretch>
              </a:blipFill>
              <a:ln w="4254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Arrow Connector 18"/>
          <p:cNvCxnSpPr/>
          <p:nvPr/>
        </p:nvCxnSpPr>
        <p:spPr>
          <a:xfrm flipV="1">
            <a:off x="2835729" y="1714500"/>
            <a:ext cx="2879271" cy="10716"/>
          </a:xfrm>
          <a:prstGeom prst="straightConnector1">
            <a:avLst/>
          </a:prstGeom>
          <a:ln>
            <a:headEnd type="triangle" w="med" len="med"/>
            <a:tailEnd type="non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0" name="Elbow Connector 19"/>
          <p:cNvCxnSpPr>
            <a:cxnSpLocks noChangeShapeType="1"/>
            <a:stCxn id="9" idx="1"/>
          </p:cNvCxnSpPr>
          <p:nvPr/>
        </p:nvCxnSpPr>
        <p:spPr bwMode="auto">
          <a:xfrm rot="10800000">
            <a:off x="2218137" y="2815690"/>
            <a:ext cx="1439465" cy="1901567"/>
          </a:xfrm>
          <a:prstGeom prst="bentConnector2">
            <a:avLst/>
          </a:prstGeom>
          <a:ln>
            <a:headEnd type="triangl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1" name="Rectangle 20"/>
              <p:cNvSpPr>
                <a:spLocks noChangeArrowheads="1"/>
              </p:cNvSpPr>
              <p:nvPr/>
            </p:nvSpPr>
            <p:spPr bwMode="auto">
              <a:xfrm>
                <a:off x="1667173" y="4545211"/>
                <a:ext cx="1418927" cy="395288"/>
              </a:xfrm>
              <a:prstGeom prst="rect">
                <a:avLst/>
              </a:prstGeom>
              <a:solidFill>
                <a:schemeClr val="bg1"/>
              </a:solidFill>
              <a:ln w="42545" algn="ctr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900" b="1" dirty="0">
                    <a:latin typeface="Century Gothic" pitchFamily="34" charset="0"/>
                  </a:rPr>
                  <a:t>Spot Purchase of Sale Commodity </a:t>
                </a:r>
                <a:r>
                  <a:rPr lang="en-US" sz="900" b="1" dirty="0"/>
                  <a:t>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9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900" b="1" i="1">
                            <a:latin typeface="Cambria Math" panose="02040503050406030204" pitchFamily="18" charset="0"/>
                          </a:rPr>
                          <m:t>𝑻</m:t>
                        </m:r>
                      </m:e>
                      <m:sup>
                        <m:r>
                          <a:rPr lang="en-GB" sz="900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en-US" sz="900" b="1" dirty="0"/>
              </a:p>
              <a:p>
                <a:pPr algn="ctr"/>
                <a:endParaRPr lang="en-US" sz="900" b="1" dirty="0">
                  <a:latin typeface="Century Gothic" pitchFamily="34" charset="0"/>
                </a:endParaRPr>
              </a:p>
            </p:txBody>
          </p:sp>
        </mc:Choice>
        <mc:Fallback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667173" y="4545211"/>
                <a:ext cx="1418927" cy="395288"/>
              </a:xfrm>
              <a:prstGeom prst="rect">
                <a:avLst/>
              </a:prstGeom>
              <a:blipFill rotWithShape="0">
                <a:blip r:embed="rId5"/>
                <a:stretch>
                  <a:fillRect t="-14063"/>
                </a:stretch>
              </a:blipFill>
              <a:ln w="4254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Elbow Connector 24"/>
          <p:cNvCxnSpPr>
            <a:cxnSpLocks noChangeShapeType="1"/>
          </p:cNvCxnSpPr>
          <p:nvPr/>
        </p:nvCxnSpPr>
        <p:spPr bwMode="auto">
          <a:xfrm rot="16200000" flipV="1">
            <a:off x="2565432" y="3079782"/>
            <a:ext cx="1361023" cy="823316"/>
          </a:xfrm>
          <a:prstGeom prst="bentConnector3">
            <a:avLst>
              <a:gd name="adj1" fmla="val 241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9" name="Rectangle 28"/>
              <p:cNvSpPr>
                <a:spLocks noChangeArrowheads="1"/>
              </p:cNvSpPr>
              <p:nvPr/>
            </p:nvSpPr>
            <p:spPr bwMode="auto">
              <a:xfrm>
                <a:off x="2344226" y="3238501"/>
                <a:ext cx="997711" cy="651272"/>
              </a:xfrm>
              <a:prstGeom prst="rect">
                <a:avLst/>
              </a:prstGeom>
              <a:solidFill>
                <a:schemeClr val="bg1"/>
              </a:solidFill>
              <a:ln w="42545" algn="ctr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r>
                  <a:rPr lang="en-US" sz="900" b="1" dirty="0"/>
                  <a:t>Delivery of Sale Commodity 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9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900" b="1" i="1">
                            <a:latin typeface="Cambria Math" panose="02040503050406030204" pitchFamily="18" charset="0"/>
                          </a:rPr>
                          <m:t>𝑻</m:t>
                        </m:r>
                      </m:e>
                      <m:sup>
                        <m:r>
                          <a:rPr lang="en-GB" sz="900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en-US" sz="900" b="1" dirty="0"/>
              </a:p>
            </p:txBody>
          </p:sp>
        </mc:Choice>
        <mc:Fallback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44226" y="3238501"/>
                <a:ext cx="997711" cy="651272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  <a:ln w="4254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5" name="Rectangle 14"/>
              <p:cNvSpPr>
                <a:spLocks noChangeArrowheads="1"/>
              </p:cNvSpPr>
              <p:nvPr/>
            </p:nvSpPr>
            <p:spPr bwMode="auto">
              <a:xfrm>
                <a:off x="3209517" y="1579449"/>
                <a:ext cx="2171700" cy="279629"/>
              </a:xfrm>
              <a:prstGeom prst="rect">
                <a:avLst/>
              </a:prstGeom>
              <a:solidFill>
                <a:schemeClr val="bg1"/>
              </a:solidFill>
              <a:ln w="42545" algn="ctr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900" b="1" dirty="0">
                    <a:latin typeface="Century Gothic" pitchFamily="34" charset="0"/>
                  </a:rPr>
                  <a:t>Payment of Purchase Price </a:t>
                </a:r>
                <a:r>
                  <a:rPr lang="en-US" sz="900" b="1" dirty="0"/>
                  <a:t>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9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900" b="1" i="1">
                            <a:latin typeface="Cambria Math" panose="02040503050406030204" pitchFamily="18" charset="0"/>
                          </a:rPr>
                          <m:t>𝑻</m:t>
                        </m:r>
                      </m:e>
                      <m:sup>
                        <m:r>
                          <a:rPr lang="en-GB" sz="900" b="1" i="1">
                            <a:latin typeface="Cambria Math" panose="02040503050406030204" pitchFamily="18" charset="0"/>
                          </a:rPr>
                          <m:t>𝟏</m:t>
                        </m:r>
                      </m:sup>
                    </m:sSup>
                  </m:oMath>
                </a14:m>
                <a:endParaRPr lang="en-US" sz="900" b="1" dirty="0">
                  <a:latin typeface="Century Gothic" pitchFamily="34" charset="0"/>
                </a:endParaRPr>
              </a:p>
            </p:txBody>
          </p:sp>
        </mc:Choice>
        <mc:Fallback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09517" y="1579449"/>
                <a:ext cx="2171700" cy="279629"/>
              </a:xfrm>
              <a:prstGeom prst="rect">
                <a:avLst/>
              </a:prstGeom>
              <a:blipFill rotWithShape="0">
                <a:blip r:embed="rId7"/>
                <a:stretch>
                  <a:fillRect b="-2174"/>
                </a:stretch>
              </a:blipFill>
              <a:ln w="4254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Rectangle 21"/>
          <p:cNvSpPr/>
          <p:nvPr/>
        </p:nvSpPr>
        <p:spPr>
          <a:xfrm>
            <a:off x="5715000" y="4155868"/>
            <a:ext cx="1314450" cy="1090613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1350" b="1" dirty="0">
                <a:solidFill>
                  <a:srgbClr val="FFFFFF"/>
                </a:solidFill>
                <a:cs typeface="Arial" charset="0"/>
              </a:rPr>
              <a:t>3</a:t>
            </a:r>
            <a:r>
              <a:rPr lang="en-US" sz="1350" b="1" baseline="30000" dirty="0">
                <a:solidFill>
                  <a:srgbClr val="FFFFFF"/>
                </a:solidFill>
                <a:cs typeface="Arial" charset="0"/>
              </a:rPr>
              <a:t>rd</a:t>
            </a:r>
            <a:r>
              <a:rPr lang="en-US" sz="1350" b="1" dirty="0">
                <a:solidFill>
                  <a:srgbClr val="FFFFFF"/>
                </a:solidFill>
                <a:cs typeface="Arial" charset="0"/>
              </a:rPr>
              <a:t> Party Purchaser</a:t>
            </a:r>
            <a:endParaRPr lang="en-US" sz="1050" b="1" dirty="0">
              <a:solidFill>
                <a:srgbClr val="FFFFFF"/>
              </a:solidFill>
              <a:cs typeface="Arial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5715000" y="2794259"/>
            <a:ext cx="0" cy="134017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7018734" y="2800350"/>
            <a:ext cx="0" cy="135551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6368652" y="2807155"/>
            <a:ext cx="0" cy="1355519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026" name="Picture 2" descr="https://encrypted-tbn3.gstatic.com/images?q=tbn:ANd9GcRmW5BODv6oSOtchZMGd-DssYiS3uCRPub2GM8r-4W_OlZvKl9r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17416" y="2915344"/>
            <a:ext cx="1526084" cy="1104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xmlns="" Requires="a14">
          <p:sp>
            <p:nvSpPr>
              <p:cNvPr id="28" name="Rectangle 27"/>
              <p:cNvSpPr>
                <a:spLocks noChangeArrowheads="1"/>
              </p:cNvSpPr>
              <p:nvPr/>
            </p:nvSpPr>
            <p:spPr bwMode="auto">
              <a:xfrm>
                <a:off x="5215385" y="3748749"/>
                <a:ext cx="999231" cy="242504"/>
              </a:xfrm>
              <a:prstGeom prst="rect">
                <a:avLst/>
              </a:prstGeom>
              <a:solidFill>
                <a:schemeClr val="bg1"/>
              </a:solidFill>
              <a:ln w="42545" algn="ctr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r>
                  <a:rPr lang="en-US" sz="900" b="1" dirty="0"/>
                  <a:t> Payment of Price 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9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900" b="1" i="1">
                            <a:latin typeface="Cambria Math" panose="02040503050406030204" pitchFamily="18" charset="0"/>
                          </a:rPr>
                          <m:t>𝑻</m:t>
                        </m:r>
                      </m:e>
                      <m:sup>
                        <m:r>
                          <a:rPr lang="en-GB" sz="900" b="1" i="1">
                            <a:latin typeface="Cambria Math" panose="02040503050406030204" pitchFamily="18" charset="0"/>
                          </a:rPr>
                          <m:t>𝟒</m:t>
                        </m:r>
                      </m:sup>
                    </m:sSup>
                  </m:oMath>
                </a14:m>
                <a:endParaRPr lang="en-US" sz="900" b="1" dirty="0"/>
              </a:p>
            </p:txBody>
          </p:sp>
        </mc:Choice>
        <mc:Fallback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215385" y="3748749"/>
                <a:ext cx="999231" cy="242504"/>
              </a:xfrm>
              <a:prstGeom prst="rect">
                <a:avLst/>
              </a:prstGeom>
              <a:blipFill rotWithShape="0">
                <a:blip r:embed="rId9"/>
                <a:stretch>
                  <a:fillRect t="-22500" b="-37500"/>
                </a:stretch>
              </a:blipFill>
              <a:ln w="4254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0" name="Rectangle 29"/>
              <p:cNvSpPr>
                <a:spLocks noChangeArrowheads="1"/>
              </p:cNvSpPr>
              <p:nvPr/>
            </p:nvSpPr>
            <p:spPr bwMode="auto">
              <a:xfrm>
                <a:off x="5737325" y="2986091"/>
                <a:ext cx="1269801" cy="434401"/>
              </a:xfrm>
              <a:prstGeom prst="rect">
                <a:avLst/>
              </a:prstGeom>
              <a:solidFill>
                <a:schemeClr val="bg1"/>
              </a:solidFill>
              <a:ln w="42545" algn="ctr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r>
                  <a:rPr lang="en-US" sz="900" b="1" dirty="0">
                    <a:latin typeface="Century Gothic" pitchFamily="34" charset="0"/>
                  </a:rPr>
                  <a:t>Spot Sale of Sale Commodity </a:t>
                </a:r>
                <a:r>
                  <a:rPr lang="en-US" sz="900" b="1" dirty="0"/>
                  <a:t>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9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900" b="1" i="1">
                            <a:latin typeface="Cambria Math" panose="02040503050406030204" pitchFamily="18" charset="0"/>
                          </a:rPr>
                          <m:t>𝑻</m:t>
                        </m:r>
                      </m:e>
                      <m:sup>
                        <m:r>
                          <a:rPr lang="en-GB" sz="900" b="1" i="1">
                            <a:latin typeface="Cambria Math" panose="02040503050406030204" pitchFamily="18" charset="0"/>
                          </a:rPr>
                          <m:t>𝟒</m:t>
                        </m:r>
                      </m:sup>
                    </m:sSup>
                  </m:oMath>
                </a14:m>
                <a:endParaRPr lang="en-US" sz="900" b="1" dirty="0"/>
              </a:p>
              <a:p>
                <a:pPr algn="ctr"/>
                <a:endParaRPr lang="en-US" sz="900" b="1" dirty="0">
                  <a:latin typeface="Century Gothic" pitchFamily="34" charset="0"/>
                </a:endParaRPr>
              </a:p>
            </p:txBody>
          </p:sp>
        </mc:Choice>
        <mc:Fallback>
          <p:sp>
            <p:nvSpPr>
              <p:cNvPr id="30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37325" y="2986091"/>
                <a:ext cx="1269801" cy="434401"/>
              </a:xfrm>
              <a:prstGeom prst="rect">
                <a:avLst/>
              </a:prstGeom>
              <a:blipFill rotWithShape="0">
                <a:blip r:embed="rId10"/>
                <a:stretch>
                  <a:fillRect t="-8451"/>
                </a:stretch>
              </a:blipFill>
              <a:ln w="4254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1" name="Rectangle 30"/>
              <p:cNvSpPr>
                <a:spLocks noChangeArrowheads="1"/>
              </p:cNvSpPr>
              <p:nvPr/>
            </p:nvSpPr>
            <p:spPr bwMode="auto">
              <a:xfrm>
                <a:off x="6610919" y="3324910"/>
                <a:ext cx="837062" cy="651272"/>
              </a:xfrm>
              <a:prstGeom prst="rect">
                <a:avLst/>
              </a:prstGeom>
              <a:solidFill>
                <a:schemeClr val="bg1"/>
              </a:solidFill>
              <a:ln w="42545" algn="ctr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>
                  <a:defRPr/>
                </a:pPr>
                <a:r>
                  <a:rPr lang="en-US" sz="900" b="1" dirty="0"/>
                  <a:t>Delivery of Sale Commodity 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9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900" b="1" i="1">
                            <a:latin typeface="Cambria Math" panose="02040503050406030204" pitchFamily="18" charset="0"/>
                          </a:rPr>
                          <m:t>𝑻</m:t>
                        </m:r>
                      </m:e>
                      <m:sup>
                        <m:r>
                          <a:rPr lang="en-GB" sz="900" b="1" i="1">
                            <a:latin typeface="Cambria Math" panose="02040503050406030204" pitchFamily="18" charset="0"/>
                          </a:rPr>
                          <m:t>𝟒</m:t>
                        </m:r>
                      </m:sup>
                    </m:sSup>
                  </m:oMath>
                </a14:m>
                <a:endParaRPr lang="en-US" sz="900" b="1" dirty="0"/>
              </a:p>
            </p:txBody>
          </p:sp>
        </mc:Choice>
        <mc:Fallback>
          <p:sp>
            <p:nvSpPr>
              <p:cNvPr id="31" name="Rectangl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610919" y="3324910"/>
                <a:ext cx="837062" cy="651272"/>
              </a:xfrm>
              <a:prstGeom prst="rect">
                <a:avLst/>
              </a:prstGeom>
              <a:blipFill rotWithShape="0">
                <a:blip r:embed="rId11"/>
                <a:stretch>
                  <a:fillRect b="-4673"/>
                </a:stretch>
              </a:blipFill>
              <a:ln w="4254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Dar Al Sharia | Dubai Islamic Bank Kenya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09654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2" grpId="0" animBg="1"/>
      <p:bldP spid="13" grpId="0" animBg="1"/>
      <p:bldP spid="17" grpId="0" animBg="1"/>
      <p:bldP spid="21" grpId="0" animBg="1"/>
      <p:bldP spid="29" grpId="0" animBg="1"/>
      <p:bldP spid="15" grpId="0" animBg="1"/>
      <p:bldP spid="22" grpId="0" animBg="1"/>
      <p:bldP spid="28" grpId="0" animBg="1"/>
      <p:bldP spid="30" grpId="0" animBg="1"/>
      <p:bldP spid="3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idx="4294967295"/>
          </p:nvPr>
        </p:nvSpPr>
        <p:spPr>
          <a:xfrm>
            <a:off x="304800" y="274638"/>
            <a:ext cx="8534400" cy="715962"/>
          </a:xfrm>
        </p:spPr>
        <p:txBody>
          <a:bodyPr>
            <a:normAutofit/>
          </a:bodyPr>
          <a:lstStyle/>
          <a:p>
            <a:r>
              <a:rPr lang="en-IN" sz="1350" dirty="0"/>
              <a:t>4.  IJARA (LEASING)</a:t>
            </a:r>
            <a:endParaRPr lang="en-US" sz="1275" dirty="0"/>
          </a:p>
        </p:txBody>
      </p:sp>
      <p:sp>
        <p:nvSpPr>
          <p:cNvPr id="37890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 algn="ctr"/>
            <a:r>
              <a:rPr lang="en-US" dirty="0" smtClean="0"/>
              <a:t> </a:t>
            </a:r>
            <a:r>
              <a:rPr lang="en-US" dirty="0"/>
              <a:t>IJARA (LEASING</a:t>
            </a:r>
            <a:r>
              <a:rPr lang="en-US" dirty="0" smtClean="0"/>
              <a:t>) FINANCING 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1485900" y="2066925"/>
            <a:ext cx="1371600" cy="1090613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1350" b="1" dirty="0" smtClean="0">
                <a:solidFill>
                  <a:srgbClr val="FFFFFF"/>
                </a:solidFill>
                <a:cs typeface="Arial" charset="0"/>
              </a:rPr>
              <a:t>MFI</a:t>
            </a:r>
            <a:endParaRPr lang="en-US" sz="1350" b="1" dirty="0">
              <a:solidFill>
                <a:srgbClr val="FFFFFF"/>
              </a:solidFill>
              <a:cs typeface="Arial" charset="0"/>
            </a:endParaRPr>
          </a:p>
          <a:p>
            <a:pPr algn="ctr"/>
            <a:r>
              <a:rPr lang="en-US" sz="1050" b="1" dirty="0" smtClean="0">
                <a:solidFill>
                  <a:srgbClr val="FFFFFF"/>
                </a:solidFill>
                <a:cs typeface="Arial" charset="0"/>
              </a:rPr>
              <a:t>(Purchaser and Lessor</a:t>
            </a:r>
            <a:r>
              <a:rPr lang="en-US" sz="1050" b="1" dirty="0">
                <a:solidFill>
                  <a:srgbClr val="FFFFFF"/>
                </a:solidFill>
                <a:cs typeface="Arial" charset="0"/>
              </a:rPr>
              <a:t>)</a:t>
            </a:r>
            <a:endParaRPr lang="en-US" sz="1350" b="1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657850" y="2066925"/>
            <a:ext cx="1314450" cy="109061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1350" b="1" dirty="0">
                <a:solidFill>
                  <a:srgbClr val="FFFFFF"/>
                </a:solidFill>
                <a:cs typeface="Arial" charset="0"/>
              </a:rPr>
              <a:t>Client</a:t>
            </a:r>
          </a:p>
          <a:p>
            <a:pPr algn="ctr"/>
            <a:r>
              <a:rPr lang="en-US" sz="1050" b="1" dirty="0">
                <a:solidFill>
                  <a:srgbClr val="FFFFFF"/>
                </a:solidFill>
                <a:cs typeface="Arial" charset="0"/>
              </a:rPr>
              <a:t>(Lessee)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714750" y="4400550"/>
            <a:ext cx="1314450" cy="109061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  <a:cs typeface="Arial" charset="0"/>
              </a:rPr>
              <a:t>Seller</a:t>
            </a:r>
          </a:p>
          <a:p>
            <a:pPr algn="ctr"/>
            <a:r>
              <a:rPr lang="en-US" sz="1200" b="1" dirty="0">
                <a:solidFill>
                  <a:srgbClr val="FFFFFF"/>
                </a:solidFill>
                <a:cs typeface="Arial" charset="0"/>
              </a:rPr>
              <a:t>(Original Owner)</a:t>
            </a:r>
          </a:p>
        </p:txBody>
      </p:sp>
      <p:cxnSp>
        <p:nvCxnSpPr>
          <p:cNvPr id="26" name="Elbow Connector 25"/>
          <p:cNvCxnSpPr>
            <a:cxnSpLocks noChangeShapeType="1"/>
          </p:cNvCxnSpPr>
          <p:nvPr/>
        </p:nvCxnSpPr>
        <p:spPr bwMode="auto">
          <a:xfrm rot="16200000" flipV="1">
            <a:off x="1457325" y="3228975"/>
            <a:ext cx="2343150" cy="2171700"/>
          </a:xfrm>
          <a:prstGeom prst="bentConnector3">
            <a:avLst>
              <a:gd name="adj1" fmla="val 755"/>
            </a:avLst>
          </a:prstGeom>
          <a:ln>
            <a:headEnd type="triangl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2857500" y="2343150"/>
            <a:ext cx="2800350" cy="1191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3600450" y="2286000"/>
            <a:ext cx="1371600" cy="191691"/>
          </a:xfrm>
          <a:prstGeom prst="rect">
            <a:avLst/>
          </a:prstGeom>
          <a:solidFill>
            <a:schemeClr val="bg1"/>
          </a:solidFill>
          <a:ln w="4254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900" b="1" dirty="0">
                <a:latin typeface="Century Gothic" pitchFamily="34" charset="0"/>
              </a:rPr>
              <a:t>T</a:t>
            </a:r>
            <a:r>
              <a:rPr lang="en-US" sz="900" b="1" baseline="-25000" dirty="0">
                <a:latin typeface="Century Gothic" pitchFamily="34" charset="0"/>
              </a:rPr>
              <a:t>3 </a:t>
            </a:r>
            <a:r>
              <a:rPr lang="en-US" sz="900" b="1" dirty="0">
                <a:latin typeface="Century Gothic" pitchFamily="34" charset="0"/>
              </a:rPr>
              <a:t>– Lease Agreement</a:t>
            </a: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2143125" y="5373296"/>
            <a:ext cx="1314450" cy="209550"/>
          </a:xfrm>
          <a:prstGeom prst="rect">
            <a:avLst/>
          </a:prstGeom>
          <a:solidFill>
            <a:schemeClr val="bg1"/>
          </a:solidFill>
          <a:ln w="4254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900" b="1" dirty="0"/>
              <a:t>T</a:t>
            </a:r>
            <a:r>
              <a:rPr lang="en-US" sz="900" b="1" baseline="-25000" dirty="0"/>
              <a:t>2 </a:t>
            </a:r>
            <a:r>
              <a:rPr lang="en-US" sz="900" b="1" dirty="0"/>
              <a:t>– Payment of Price</a:t>
            </a:r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2857500" y="2068117"/>
            <a:ext cx="2800350" cy="1190"/>
          </a:xfrm>
          <a:prstGeom prst="straightConnector1">
            <a:avLst/>
          </a:prstGeom>
          <a:ln>
            <a:headEnd type="triangle" w="med" len="med"/>
            <a:tailEnd type="none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3486150" y="2000250"/>
            <a:ext cx="1714500" cy="171450"/>
          </a:xfrm>
          <a:prstGeom prst="rect">
            <a:avLst/>
          </a:prstGeom>
          <a:solidFill>
            <a:schemeClr val="bg1"/>
          </a:solidFill>
          <a:ln w="4254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900" b="1" dirty="0">
                <a:latin typeface="Century Gothic" pitchFamily="34" charset="0"/>
              </a:rPr>
              <a:t>T</a:t>
            </a:r>
            <a:r>
              <a:rPr lang="en-US" sz="900" b="1" baseline="-25000" dirty="0">
                <a:latin typeface="Century Gothic" pitchFamily="34" charset="0"/>
              </a:rPr>
              <a:t>4 </a:t>
            </a:r>
            <a:r>
              <a:rPr lang="en-US" sz="900" b="1" dirty="0">
                <a:latin typeface="Century Gothic" pitchFamily="34" charset="0"/>
              </a:rPr>
              <a:t>– T</a:t>
            </a:r>
            <a:r>
              <a:rPr lang="en-US" sz="900" b="1" baseline="-25000" dirty="0">
                <a:latin typeface="Century Gothic" pitchFamily="34" charset="0"/>
              </a:rPr>
              <a:t>M</a:t>
            </a:r>
            <a:r>
              <a:rPr lang="en-US" sz="900" b="1" dirty="0">
                <a:latin typeface="Century Gothic" pitchFamily="34" charset="0"/>
              </a:rPr>
              <a:t> Payment of Rentals</a:t>
            </a:r>
          </a:p>
        </p:txBody>
      </p:sp>
      <p:cxnSp>
        <p:nvCxnSpPr>
          <p:cNvPr id="33" name="Straight Arrow Connector 21"/>
          <p:cNvCxnSpPr>
            <a:cxnSpLocks noChangeShapeType="1"/>
          </p:cNvCxnSpPr>
          <p:nvPr/>
        </p:nvCxnSpPr>
        <p:spPr bwMode="auto">
          <a:xfrm>
            <a:off x="2857500" y="2628900"/>
            <a:ext cx="2800350" cy="0"/>
          </a:xfrm>
          <a:prstGeom prst="straightConnector1">
            <a:avLst/>
          </a:prstGeom>
          <a:ln>
            <a:headEnd/>
            <a:tailEnd type="triangl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4" name="Rectangle 24"/>
          <p:cNvSpPr>
            <a:spLocks noChangeArrowheads="1"/>
          </p:cNvSpPr>
          <p:nvPr/>
        </p:nvSpPr>
        <p:spPr bwMode="auto">
          <a:xfrm>
            <a:off x="3600450" y="2571750"/>
            <a:ext cx="1257300" cy="171450"/>
          </a:xfrm>
          <a:prstGeom prst="rect">
            <a:avLst/>
          </a:prstGeom>
          <a:solidFill>
            <a:schemeClr val="bg1"/>
          </a:solidFill>
          <a:ln w="4254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900" b="1" dirty="0">
                <a:latin typeface="Century Gothic" pitchFamily="34" charset="0"/>
              </a:rPr>
              <a:t>T</a:t>
            </a:r>
            <a:r>
              <a:rPr lang="en-US" sz="900" b="1" baseline="-25000" dirty="0">
                <a:latin typeface="Century Gothic" pitchFamily="34" charset="0"/>
              </a:rPr>
              <a:t>3 </a:t>
            </a:r>
            <a:r>
              <a:rPr lang="en-US" sz="900" b="1" dirty="0">
                <a:latin typeface="Century Gothic" pitchFamily="34" charset="0"/>
              </a:rPr>
              <a:t>– Lease of Asset</a:t>
            </a:r>
          </a:p>
        </p:txBody>
      </p:sp>
      <p:cxnSp>
        <p:nvCxnSpPr>
          <p:cNvPr id="35" name="Straight Arrow Connector 21"/>
          <p:cNvCxnSpPr>
            <a:cxnSpLocks noChangeShapeType="1"/>
          </p:cNvCxnSpPr>
          <p:nvPr/>
        </p:nvCxnSpPr>
        <p:spPr bwMode="auto">
          <a:xfrm>
            <a:off x="2857500" y="2914650"/>
            <a:ext cx="2800350" cy="0"/>
          </a:xfrm>
          <a:prstGeom prst="straightConnector1">
            <a:avLst/>
          </a:prstGeom>
          <a:ln>
            <a:headEnd/>
            <a:tailEnd type="triangl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6" name="Rectangle 24"/>
          <p:cNvSpPr>
            <a:spLocks noChangeArrowheads="1"/>
          </p:cNvSpPr>
          <p:nvPr/>
        </p:nvSpPr>
        <p:spPr bwMode="auto">
          <a:xfrm>
            <a:off x="3600450" y="2800350"/>
            <a:ext cx="1371600" cy="191691"/>
          </a:xfrm>
          <a:prstGeom prst="rect">
            <a:avLst/>
          </a:prstGeom>
          <a:solidFill>
            <a:schemeClr val="bg1"/>
          </a:solidFill>
          <a:ln w="4254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900" b="1" dirty="0">
                <a:latin typeface="Century Gothic" pitchFamily="34" charset="0"/>
              </a:rPr>
              <a:t>T</a:t>
            </a:r>
            <a:r>
              <a:rPr lang="en-US" sz="900" b="1" baseline="-25000" dirty="0">
                <a:latin typeface="Century Gothic" pitchFamily="34" charset="0"/>
              </a:rPr>
              <a:t>3 </a:t>
            </a:r>
            <a:r>
              <a:rPr lang="en-US" sz="900" b="1" dirty="0">
                <a:latin typeface="Century Gothic" pitchFamily="34" charset="0"/>
              </a:rPr>
              <a:t>– Sale Undertaking</a:t>
            </a:r>
          </a:p>
        </p:txBody>
      </p:sp>
      <p:cxnSp>
        <p:nvCxnSpPr>
          <p:cNvPr id="37" name="Straight Arrow Connector 21"/>
          <p:cNvCxnSpPr>
            <a:cxnSpLocks noChangeShapeType="1"/>
          </p:cNvCxnSpPr>
          <p:nvPr/>
        </p:nvCxnSpPr>
        <p:spPr bwMode="auto">
          <a:xfrm>
            <a:off x="2857500" y="3143250"/>
            <a:ext cx="2800350" cy="1191"/>
          </a:xfrm>
          <a:prstGeom prst="straightConnector1">
            <a:avLst/>
          </a:prstGeom>
          <a:ln>
            <a:headEnd/>
            <a:tailEnd type="triangl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8" name="Rectangle 24"/>
          <p:cNvSpPr>
            <a:spLocks noChangeArrowheads="1"/>
          </p:cNvSpPr>
          <p:nvPr/>
        </p:nvSpPr>
        <p:spPr bwMode="auto">
          <a:xfrm>
            <a:off x="3657600" y="3086100"/>
            <a:ext cx="1200150" cy="191691"/>
          </a:xfrm>
          <a:prstGeom prst="rect">
            <a:avLst/>
          </a:prstGeom>
          <a:solidFill>
            <a:schemeClr val="bg1"/>
          </a:solidFill>
          <a:ln w="4254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900" b="1" dirty="0">
                <a:latin typeface="Century Gothic" pitchFamily="34" charset="0"/>
              </a:rPr>
              <a:t>T</a:t>
            </a:r>
            <a:r>
              <a:rPr lang="en-US" sz="900" b="1" baseline="-25000" dirty="0">
                <a:latin typeface="Century Gothic" pitchFamily="34" charset="0"/>
              </a:rPr>
              <a:t>M </a:t>
            </a:r>
            <a:r>
              <a:rPr lang="en-US" sz="900" b="1" dirty="0">
                <a:latin typeface="Century Gothic" pitchFamily="34" charset="0"/>
              </a:rPr>
              <a:t>– Sale of Asset</a:t>
            </a:r>
          </a:p>
        </p:txBody>
      </p:sp>
      <p:cxnSp>
        <p:nvCxnSpPr>
          <p:cNvPr id="39" name="Elbow Connector 38"/>
          <p:cNvCxnSpPr>
            <a:cxnSpLocks noChangeShapeType="1"/>
            <a:stCxn id="24" idx="1"/>
          </p:cNvCxnSpPr>
          <p:nvPr/>
        </p:nvCxnSpPr>
        <p:spPr bwMode="auto">
          <a:xfrm rot="10800000">
            <a:off x="1943100" y="3143252"/>
            <a:ext cx="1771650" cy="1802606"/>
          </a:xfrm>
          <a:prstGeom prst="bentConnector2">
            <a:avLst/>
          </a:prstGeom>
          <a:ln>
            <a:headEnd type="triangl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0" name="Rectangle 39"/>
          <p:cNvSpPr>
            <a:spLocks noChangeArrowheads="1"/>
          </p:cNvSpPr>
          <p:nvPr/>
        </p:nvSpPr>
        <p:spPr bwMode="auto">
          <a:xfrm>
            <a:off x="2171701" y="4800601"/>
            <a:ext cx="1316831" cy="272653"/>
          </a:xfrm>
          <a:prstGeom prst="rect">
            <a:avLst/>
          </a:prstGeom>
          <a:solidFill>
            <a:schemeClr val="bg1"/>
          </a:solidFill>
          <a:ln w="4254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900" b="1" dirty="0">
                <a:latin typeface="Century Gothic" pitchFamily="34" charset="0"/>
              </a:rPr>
              <a:t>T</a:t>
            </a:r>
            <a:r>
              <a:rPr lang="en-US" sz="900" b="1" baseline="-25000" dirty="0">
                <a:latin typeface="Century Gothic" pitchFamily="34" charset="0"/>
              </a:rPr>
              <a:t>2 </a:t>
            </a:r>
            <a:r>
              <a:rPr lang="en-US" sz="900" b="1" dirty="0">
                <a:latin typeface="Century Gothic" pitchFamily="34" charset="0"/>
              </a:rPr>
              <a:t>– Purchase of Asset</a:t>
            </a:r>
          </a:p>
        </p:txBody>
      </p:sp>
      <p:sp>
        <p:nvSpPr>
          <p:cNvPr id="41" name="Freeform 40"/>
          <p:cNvSpPr/>
          <p:nvPr/>
        </p:nvSpPr>
        <p:spPr>
          <a:xfrm>
            <a:off x="2166257" y="1782876"/>
            <a:ext cx="4125686" cy="272143"/>
          </a:xfrm>
          <a:custGeom>
            <a:avLst/>
            <a:gdLst>
              <a:gd name="connsiteX0" fmla="*/ 5500914 w 5500914"/>
              <a:gd name="connsiteY0" fmla="*/ 362857 h 362857"/>
              <a:gd name="connsiteX1" fmla="*/ 5500914 w 5500914"/>
              <a:gd name="connsiteY1" fmla="*/ 0 h 362857"/>
              <a:gd name="connsiteX2" fmla="*/ 0 w 5500914"/>
              <a:gd name="connsiteY2" fmla="*/ 0 h 362857"/>
              <a:gd name="connsiteX3" fmla="*/ 0 w 5500914"/>
              <a:gd name="connsiteY3" fmla="*/ 348343 h 362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00914" h="362857">
                <a:moveTo>
                  <a:pt x="5500914" y="362857"/>
                </a:moveTo>
                <a:lnTo>
                  <a:pt x="5500914" y="0"/>
                </a:lnTo>
                <a:lnTo>
                  <a:pt x="0" y="0"/>
                </a:lnTo>
                <a:lnTo>
                  <a:pt x="0" y="348343"/>
                </a:ln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 sz="1350"/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3571874" y="1671638"/>
            <a:ext cx="1485900" cy="191691"/>
          </a:xfrm>
          <a:prstGeom prst="rect">
            <a:avLst/>
          </a:prstGeom>
          <a:solidFill>
            <a:schemeClr val="bg1"/>
          </a:solidFill>
          <a:ln w="4254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900" b="1" dirty="0">
                <a:latin typeface="Century Gothic" pitchFamily="34" charset="0"/>
              </a:rPr>
              <a:t>T</a:t>
            </a:r>
            <a:r>
              <a:rPr lang="en-US" sz="900" b="1" baseline="-25000" dirty="0">
                <a:latin typeface="Century Gothic" pitchFamily="34" charset="0"/>
              </a:rPr>
              <a:t>1 </a:t>
            </a:r>
            <a:r>
              <a:rPr lang="en-US" sz="900" b="1" dirty="0">
                <a:latin typeface="Century Gothic" pitchFamily="34" charset="0"/>
              </a:rPr>
              <a:t>– Promise to Lease </a:t>
            </a:r>
          </a:p>
        </p:txBody>
      </p:sp>
      <p:sp>
        <p:nvSpPr>
          <p:cNvPr id="43" name="Freeform 42"/>
          <p:cNvSpPr/>
          <p:nvPr/>
        </p:nvSpPr>
        <p:spPr>
          <a:xfrm rot="10800000">
            <a:off x="2686050" y="3143248"/>
            <a:ext cx="3086100" cy="272143"/>
          </a:xfrm>
          <a:custGeom>
            <a:avLst/>
            <a:gdLst>
              <a:gd name="connsiteX0" fmla="*/ 5500914 w 5500914"/>
              <a:gd name="connsiteY0" fmla="*/ 362857 h 362857"/>
              <a:gd name="connsiteX1" fmla="*/ 5500914 w 5500914"/>
              <a:gd name="connsiteY1" fmla="*/ 0 h 362857"/>
              <a:gd name="connsiteX2" fmla="*/ 0 w 5500914"/>
              <a:gd name="connsiteY2" fmla="*/ 0 h 362857"/>
              <a:gd name="connsiteX3" fmla="*/ 0 w 5500914"/>
              <a:gd name="connsiteY3" fmla="*/ 348343 h 362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00914" h="362857">
                <a:moveTo>
                  <a:pt x="5500914" y="362857"/>
                </a:moveTo>
                <a:lnTo>
                  <a:pt x="5500914" y="0"/>
                </a:lnTo>
                <a:lnTo>
                  <a:pt x="0" y="0"/>
                </a:lnTo>
                <a:lnTo>
                  <a:pt x="0" y="348343"/>
                </a:lnTo>
              </a:path>
            </a:pathLst>
          </a:custGeom>
          <a:ln>
            <a:headEnd type="triangle" w="med" len="med"/>
            <a:tailEnd type="none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 sz="1350"/>
          </a:p>
        </p:txBody>
      </p:sp>
      <p:sp>
        <p:nvSpPr>
          <p:cNvPr id="44" name="Freeform 43"/>
          <p:cNvSpPr/>
          <p:nvPr/>
        </p:nvSpPr>
        <p:spPr>
          <a:xfrm>
            <a:off x="1543048" y="1500185"/>
            <a:ext cx="5429252" cy="578985"/>
          </a:xfrm>
          <a:custGeom>
            <a:avLst/>
            <a:gdLst>
              <a:gd name="connsiteX0" fmla="*/ 5500914 w 5500914"/>
              <a:gd name="connsiteY0" fmla="*/ 362857 h 362857"/>
              <a:gd name="connsiteX1" fmla="*/ 5500914 w 5500914"/>
              <a:gd name="connsiteY1" fmla="*/ 0 h 362857"/>
              <a:gd name="connsiteX2" fmla="*/ 0 w 5500914"/>
              <a:gd name="connsiteY2" fmla="*/ 0 h 362857"/>
              <a:gd name="connsiteX3" fmla="*/ 0 w 5500914"/>
              <a:gd name="connsiteY3" fmla="*/ 348343 h 362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00914" h="362857">
                <a:moveTo>
                  <a:pt x="5500914" y="362857"/>
                </a:moveTo>
                <a:lnTo>
                  <a:pt x="5500914" y="0"/>
                </a:lnTo>
                <a:lnTo>
                  <a:pt x="0" y="0"/>
                </a:lnTo>
                <a:lnTo>
                  <a:pt x="0" y="348343"/>
                </a:lnTo>
              </a:path>
            </a:pathLst>
          </a:custGeom>
          <a:ln>
            <a:headEnd type="triangl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 sz="1350"/>
          </a:p>
        </p:txBody>
      </p:sp>
      <p:sp>
        <p:nvSpPr>
          <p:cNvPr id="45" name="Rectangle 24"/>
          <p:cNvSpPr>
            <a:spLocks noChangeArrowheads="1"/>
          </p:cNvSpPr>
          <p:nvPr/>
        </p:nvSpPr>
        <p:spPr bwMode="auto">
          <a:xfrm>
            <a:off x="3401789" y="3317423"/>
            <a:ext cx="1771650" cy="191691"/>
          </a:xfrm>
          <a:prstGeom prst="rect">
            <a:avLst/>
          </a:prstGeom>
          <a:solidFill>
            <a:schemeClr val="bg1"/>
          </a:solidFill>
          <a:ln w="4254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900" b="1" dirty="0">
                <a:latin typeface="Century Gothic" pitchFamily="34" charset="0"/>
              </a:rPr>
              <a:t>T</a:t>
            </a:r>
            <a:r>
              <a:rPr lang="en-US" sz="900" b="1" baseline="-25000" dirty="0">
                <a:latin typeface="Century Gothic" pitchFamily="34" charset="0"/>
              </a:rPr>
              <a:t>3 </a:t>
            </a:r>
            <a:r>
              <a:rPr lang="en-US" sz="900" b="1" dirty="0">
                <a:latin typeface="Century Gothic" pitchFamily="34" charset="0"/>
              </a:rPr>
              <a:t>– Purchase  Undertaking</a:t>
            </a:r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3401789" y="1405110"/>
            <a:ext cx="1943100" cy="171450"/>
          </a:xfrm>
          <a:prstGeom prst="rect">
            <a:avLst/>
          </a:prstGeom>
          <a:solidFill>
            <a:schemeClr val="bg1"/>
          </a:solidFill>
          <a:ln w="4254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900" b="1" dirty="0">
                <a:latin typeface="Century Gothic" pitchFamily="34" charset="0"/>
              </a:rPr>
              <a:t>T</a:t>
            </a:r>
            <a:r>
              <a:rPr lang="en-US" sz="900" b="1" baseline="-25000" dirty="0">
                <a:latin typeface="Century Gothic" pitchFamily="34" charset="0"/>
              </a:rPr>
              <a:t>3 </a:t>
            </a:r>
            <a:r>
              <a:rPr lang="en-US" sz="900" b="1" dirty="0">
                <a:latin typeface="Century Gothic" pitchFamily="34" charset="0"/>
              </a:rPr>
              <a:t>– Service Agency Agreement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61648" y="3708811"/>
            <a:ext cx="2196434" cy="1649015"/>
          </a:xfrm>
          <a:prstGeom prst="rect">
            <a:avLst/>
          </a:prstGeom>
        </p:spPr>
      </p:pic>
      <p:cxnSp>
        <p:nvCxnSpPr>
          <p:cNvPr id="29" name="Elbow Connector 28"/>
          <p:cNvCxnSpPr>
            <a:cxnSpLocks noChangeShapeType="1"/>
          </p:cNvCxnSpPr>
          <p:nvPr/>
        </p:nvCxnSpPr>
        <p:spPr bwMode="auto">
          <a:xfrm rot="10800000">
            <a:off x="2371286" y="3152691"/>
            <a:ext cx="1343463" cy="1254409"/>
          </a:xfrm>
          <a:prstGeom prst="bentConnector3">
            <a:avLst>
              <a:gd name="adj1" fmla="val 100250"/>
            </a:avLst>
          </a:prstGeom>
          <a:ln>
            <a:headEnd type="none" w="med" len="med"/>
            <a:tailEnd type="triangl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2457452" y="4246706"/>
            <a:ext cx="1028699" cy="400050"/>
          </a:xfrm>
          <a:prstGeom prst="rect">
            <a:avLst/>
          </a:prstGeom>
          <a:solidFill>
            <a:schemeClr val="bg1"/>
          </a:solidFill>
          <a:ln w="4254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900" b="1" dirty="0">
                <a:latin typeface="Century Gothic" pitchFamily="34" charset="0"/>
              </a:rPr>
              <a:t>T</a:t>
            </a:r>
            <a:r>
              <a:rPr lang="en-US" sz="900" b="1" baseline="-25000" dirty="0">
                <a:latin typeface="Century Gothic" pitchFamily="34" charset="0"/>
              </a:rPr>
              <a:t>2 </a:t>
            </a:r>
            <a:r>
              <a:rPr lang="en-US" sz="900" b="1" dirty="0">
                <a:latin typeface="Century Gothic" pitchFamily="34" charset="0"/>
              </a:rPr>
              <a:t>– Delivery  </a:t>
            </a:r>
            <a:r>
              <a:rPr lang="en-US" sz="900" b="1">
                <a:latin typeface="Century Gothic" pitchFamily="34" charset="0"/>
              </a:rPr>
              <a:t>of Asset</a:t>
            </a:r>
            <a:endParaRPr lang="en-US" sz="900" b="1" dirty="0">
              <a:latin typeface="Century Gothic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Dar Al Sharia | Dubai Islamic Bank Kenya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24647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8" grpId="0" animBg="1"/>
      <p:bldP spid="30" grpId="0" animBg="1"/>
      <p:bldP spid="32" grpId="0" animBg="1"/>
      <p:bldP spid="34" grpId="0" animBg="1"/>
      <p:bldP spid="36" grpId="0" animBg="1"/>
      <p:bldP spid="38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 rot="18630359">
            <a:off x="-910632" y="1748354"/>
            <a:ext cx="8534400" cy="792162"/>
          </a:xfrm>
        </p:spPr>
        <p:txBody>
          <a:bodyPr>
            <a:normAutofit fontScale="90000"/>
          </a:bodyPr>
          <a:lstStyle/>
          <a:p>
            <a:r>
              <a:rPr lang="en-US" sz="13800" dirty="0" smtClean="0">
                <a:latin typeface="Brush Script MT" pitchFamily="66" charset="0"/>
              </a:rPr>
              <a:t>Thank you</a:t>
            </a:r>
            <a:endParaRPr lang="ar-SA" sz="13800" dirty="0">
              <a:latin typeface="Brush Script MT" pitchFamily="66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>
          <a:xfrm>
            <a:off x="4162451" y="1731962"/>
            <a:ext cx="4838705" cy="4618038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buNone/>
            </a:pPr>
            <a:r>
              <a:rPr lang="en-US" sz="2000" b="1" dirty="0" err="1" smtClean="0"/>
              <a:t>Badru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Jaffar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Swaleh</a:t>
            </a:r>
            <a:endParaRPr lang="en-US" sz="2000" dirty="0" smtClean="0"/>
          </a:p>
          <a:p>
            <a:pPr>
              <a:spcBef>
                <a:spcPts val="600"/>
              </a:spcBef>
              <a:buNone/>
            </a:pPr>
            <a:r>
              <a:rPr lang="en-US" sz="2000" b="1" dirty="0" err="1" smtClean="0"/>
              <a:t>Sharia</a:t>
            </a:r>
            <a:r>
              <a:rPr lang="en-US" sz="2000" b="1" dirty="0" smtClean="0"/>
              <a:t> Coordinator</a:t>
            </a:r>
            <a:endParaRPr lang="en-US" sz="2000" dirty="0" smtClean="0"/>
          </a:p>
          <a:p>
            <a:pPr>
              <a:spcBef>
                <a:spcPts val="600"/>
              </a:spcBef>
              <a:buNone/>
            </a:pPr>
            <a:r>
              <a:rPr lang="en-US" sz="2000" b="1" dirty="0" smtClean="0"/>
              <a:t>Certified </a:t>
            </a:r>
            <a:r>
              <a:rPr lang="en-US" sz="2000" b="1" dirty="0" err="1" smtClean="0"/>
              <a:t>Sharia</a:t>
            </a:r>
            <a:r>
              <a:rPr lang="en-US" sz="2000" b="1" dirty="0" smtClean="0"/>
              <a:t> Advisor &amp; Auditor (AAOIFI)</a:t>
            </a:r>
            <a:endParaRPr lang="en-US" sz="2000" dirty="0" smtClean="0"/>
          </a:p>
          <a:p>
            <a:pPr>
              <a:spcBef>
                <a:spcPts val="600"/>
              </a:spcBef>
              <a:buNone/>
            </a:pPr>
            <a:r>
              <a:rPr lang="en-US" sz="2000" b="1" dirty="0" smtClean="0"/>
              <a:t>DIB Bank Kenya Ltd (In – Formation)</a:t>
            </a:r>
            <a:endParaRPr lang="en-US" sz="2000" dirty="0" smtClean="0"/>
          </a:p>
          <a:p>
            <a:pPr>
              <a:spcBef>
                <a:spcPts val="600"/>
              </a:spcBef>
              <a:buNone/>
            </a:pPr>
            <a:r>
              <a:rPr lang="en-US" sz="2000" b="1" dirty="0" smtClean="0"/>
              <a:t>Upper Hill – Opposite Hill park Hotel</a:t>
            </a:r>
            <a:endParaRPr lang="en-US" sz="2000" dirty="0" smtClean="0"/>
          </a:p>
          <a:p>
            <a:pPr>
              <a:spcBef>
                <a:spcPts val="600"/>
              </a:spcBef>
              <a:buNone/>
            </a:pPr>
            <a:r>
              <a:rPr lang="en-US" sz="2000" b="1" dirty="0" smtClean="0"/>
              <a:t>P.O. Box 6450 – 00200</a:t>
            </a:r>
            <a:endParaRPr lang="en-US" sz="2000" dirty="0" smtClean="0"/>
          </a:p>
          <a:p>
            <a:pPr>
              <a:spcBef>
                <a:spcPts val="600"/>
              </a:spcBef>
              <a:buNone/>
            </a:pPr>
            <a:r>
              <a:rPr lang="en-US" sz="2000" b="1" dirty="0" smtClean="0"/>
              <a:t>Nairobi - Kenya</a:t>
            </a:r>
            <a:endParaRPr lang="en-US" sz="2000" dirty="0" smtClean="0"/>
          </a:p>
          <a:p>
            <a:pPr>
              <a:spcBef>
                <a:spcPts val="600"/>
              </a:spcBef>
              <a:buNone/>
            </a:pPr>
            <a:r>
              <a:rPr lang="en-US" sz="2000" b="1" dirty="0" smtClean="0"/>
              <a:t>Tel: +254 709 913 117</a:t>
            </a:r>
            <a:endParaRPr lang="en-US" sz="2000" dirty="0" smtClean="0"/>
          </a:p>
          <a:p>
            <a:pPr>
              <a:spcBef>
                <a:spcPts val="600"/>
              </a:spcBef>
              <a:buNone/>
            </a:pPr>
            <a:r>
              <a:rPr lang="en-US" sz="2000" b="1" dirty="0" smtClean="0"/>
              <a:t>Email: </a:t>
            </a:r>
            <a:r>
              <a:rPr lang="en-US" sz="2000" b="1" dirty="0" smtClean="0">
                <a:hlinkClick r:id="rId2"/>
              </a:rPr>
              <a:t>badru.swaleh@dibkenya.co.ke</a:t>
            </a:r>
            <a:endParaRPr lang="en-US" sz="2000" dirty="0" smtClean="0"/>
          </a:p>
          <a:p>
            <a:pPr>
              <a:spcBef>
                <a:spcPts val="600"/>
              </a:spcBef>
              <a:buNone/>
            </a:pPr>
            <a:r>
              <a:rPr lang="en-US" sz="2000" b="1" dirty="0" smtClean="0"/>
              <a:t>(A subsidiary of Dubai Islamic Bank PJSC)</a:t>
            </a:r>
            <a:endParaRPr lang="en-US" sz="20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Dar Al Sharia | Dubai Islamic Bank Kenya</a:t>
            </a:r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frica Outlin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2330" y="926068"/>
            <a:ext cx="6350000" cy="5574766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4419600" y="2450068"/>
            <a:ext cx="457200" cy="3810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b="1" dirty="0" smtClean="0"/>
              <a:t>2</a:t>
            </a:r>
            <a:endParaRPr lang="en-US" sz="800" b="1" dirty="0"/>
          </a:p>
        </p:txBody>
      </p:sp>
      <p:sp>
        <p:nvSpPr>
          <p:cNvPr id="6" name="Oval 5"/>
          <p:cNvSpPr/>
          <p:nvPr/>
        </p:nvSpPr>
        <p:spPr>
          <a:xfrm>
            <a:off x="2514600" y="4355068"/>
            <a:ext cx="457200" cy="3048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b="1" dirty="0" smtClean="0"/>
              <a:t>22</a:t>
            </a:r>
            <a:endParaRPr lang="en-US" sz="800" b="1" dirty="0"/>
          </a:p>
        </p:txBody>
      </p:sp>
      <p:sp>
        <p:nvSpPr>
          <p:cNvPr id="7" name="Oval 6"/>
          <p:cNvSpPr/>
          <p:nvPr/>
        </p:nvSpPr>
        <p:spPr>
          <a:xfrm>
            <a:off x="5029200" y="3593068"/>
            <a:ext cx="457200" cy="3810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b="1" dirty="0" smtClean="0"/>
              <a:t>24</a:t>
            </a:r>
            <a:endParaRPr lang="en-US" sz="800" b="1" dirty="0"/>
          </a:p>
        </p:txBody>
      </p:sp>
      <p:sp>
        <p:nvSpPr>
          <p:cNvPr id="8" name="Oval 7"/>
          <p:cNvSpPr/>
          <p:nvPr/>
        </p:nvSpPr>
        <p:spPr>
          <a:xfrm>
            <a:off x="3429000" y="4583668"/>
            <a:ext cx="457200" cy="3810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b="1" dirty="0" smtClean="0"/>
              <a:t>1</a:t>
            </a:r>
            <a:endParaRPr lang="en-US" sz="800" b="1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2590800" y="3059668"/>
            <a:ext cx="304800" cy="1524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13" name="Oval 12"/>
          <p:cNvSpPr/>
          <p:nvPr/>
        </p:nvSpPr>
        <p:spPr>
          <a:xfrm>
            <a:off x="2057400" y="2831068"/>
            <a:ext cx="457200" cy="2286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b="1" dirty="0" smtClean="0"/>
              <a:t>12</a:t>
            </a:r>
            <a:endParaRPr lang="en-US" sz="800" b="1" dirty="0"/>
          </a:p>
        </p:txBody>
      </p:sp>
      <p:sp>
        <p:nvSpPr>
          <p:cNvPr id="14" name="Oval 13"/>
          <p:cNvSpPr/>
          <p:nvPr/>
        </p:nvSpPr>
        <p:spPr>
          <a:xfrm>
            <a:off x="5867400" y="4050268"/>
            <a:ext cx="457200" cy="3048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b="1" dirty="0" smtClean="0"/>
              <a:t>10</a:t>
            </a:r>
            <a:endParaRPr lang="en-US" sz="800" b="1" dirty="0"/>
          </a:p>
        </p:txBody>
      </p:sp>
      <p:cxnSp>
        <p:nvCxnSpPr>
          <p:cNvPr id="15" name="Straight Arrow Connector 14"/>
          <p:cNvCxnSpPr>
            <a:endCxn id="14" idx="2"/>
          </p:cNvCxnSpPr>
          <p:nvPr/>
        </p:nvCxnSpPr>
        <p:spPr>
          <a:xfrm>
            <a:off x="4572000" y="4126468"/>
            <a:ext cx="12954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19" name="Oval 18"/>
          <p:cNvSpPr/>
          <p:nvPr/>
        </p:nvSpPr>
        <p:spPr>
          <a:xfrm>
            <a:off x="3048000" y="3364468"/>
            <a:ext cx="457200" cy="3048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b="1" dirty="0"/>
              <a:t>9</a:t>
            </a:r>
          </a:p>
        </p:txBody>
      </p:sp>
      <p:sp>
        <p:nvSpPr>
          <p:cNvPr id="20" name="Oval 19"/>
          <p:cNvSpPr/>
          <p:nvPr/>
        </p:nvSpPr>
        <p:spPr>
          <a:xfrm>
            <a:off x="3733800" y="3212068"/>
            <a:ext cx="457200" cy="3048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b="1" dirty="0" smtClean="0"/>
              <a:t>1</a:t>
            </a:r>
            <a:endParaRPr lang="en-US" sz="800" b="1" dirty="0"/>
          </a:p>
        </p:txBody>
      </p:sp>
      <p:sp>
        <p:nvSpPr>
          <p:cNvPr id="21" name="Oval 20"/>
          <p:cNvSpPr/>
          <p:nvPr/>
        </p:nvSpPr>
        <p:spPr>
          <a:xfrm>
            <a:off x="3505200" y="2602468"/>
            <a:ext cx="457200" cy="3048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b="1" dirty="0" smtClean="0"/>
              <a:t>1</a:t>
            </a:r>
            <a:endParaRPr lang="en-US" sz="800" b="1" dirty="0"/>
          </a:p>
        </p:txBody>
      </p:sp>
      <p:sp>
        <p:nvSpPr>
          <p:cNvPr id="22" name="Oval 21"/>
          <p:cNvSpPr/>
          <p:nvPr/>
        </p:nvSpPr>
        <p:spPr>
          <a:xfrm>
            <a:off x="3962400" y="3821668"/>
            <a:ext cx="457200" cy="3810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b="1" dirty="0" smtClean="0"/>
              <a:t>10</a:t>
            </a:r>
            <a:endParaRPr lang="en-US" sz="800" b="1" dirty="0"/>
          </a:p>
        </p:txBody>
      </p:sp>
      <p:sp>
        <p:nvSpPr>
          <p:cNvPr id="27" name="Oval 26"/>
          <p:cNvSpPr/>
          <p:nvPr/>
        </p:nvSpPr>
        <p:spPr>
          <a:xfrm>
            <a:off x="1447800" y="3669268"/>
            <a:ext cx="457200" cy="3048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b="1" dirty="0" smtClean="0"/>
              <a:t>19</a:t>
            </a:r>
            <a:endParaRPr lang="en-US" sz="800" b="1" dirty="0"/>
          </a:p>
        </p:txBody>
      </p:sp>
      <p:sp>
        <p:nvSpPr>
          <p:cNvPr id="28" name="Oval 27"/>
          <p:cNvSpPr/>
          <p:nvPr/>
        </p:nvSpPr>
        <p:spPr>
          <a:xfrm>
            <a:off x="5029200" y="3059668"/>
            <a:ext cx="457200" cy="3048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b="1" dirty="0" smtClean="0"/>
              <a:t>5</a:t>
            </a:r>
            <a:endParaRPr lang="en-US" sz="800" b="1" dirty="0"/>
          </a:p>
        </p:txBody>
      </p:sp>
      <p:sp>
        <p:nvSpPr>
          <p:cNvPr id="29" name="Oval 28"/>
          <p:cNvSpPr/>
          <p:nvPr/>
        </p:nvSpPr>
        <p:spPr>
          <a:xfrm>
            <a:off x="0" y="2602468"/>
            <a:ext cx="457200" cy="3048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b="1" dirty="0" smtClean="0"/>
              <a:t>1</a:t>
            </a:r>
            <a:endParaRPr lang="en-US" sz="800" b="1" dirty="0"/>
          </a:p>
        </p:txBody>
      </p:sp>
      <p:cxnSp>
        <p:nvCxnSpPr>
          <p:cNvPr id="30" name="Straight Arrow Connector 29"/>
          <p:cNvCxnSpPr>
            <a:endCxn id="29" idx="5"/>
          </p:cNvCxnSpPr>
          <p:nvPr/>
        </p:nvCxnSpPr>
        <p:spPr>
          <a:xfrm flipH="1">
            <a:off x="390245" y="2831068"/>
            <a:ext cx="752756" cy="315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32" name="Oval 31"/>
          <p:cNvSpPr/>
          <p:nvPr/>
        </p:nvSpPr>
        <p:spPr>
          <a:xfrm>
            <a:off x="1981200" y="3593068"/>
            <a:ext cx="457200" cy="3048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b="1" dirty="0" smtClean="0"/>
              <a:t>21</a:t>
            </a:r>
            <a:endParaRPr lang="en-US" sz="800" b="1" dirty="0"/>
          </a:p>
        </p:txBody>
      </p:sp>
      <p:cxnSp>
        <p:nvCxnSpPr>
          <p:cNvPr id="33" name="Straight Arrow Connector 32"/>
          <p:cNvCxnSpPr/>
          <p:nvPr/>
        </p:nvCxnSpPr>
        <p:spPr>
          <a:xfrm flipH="1">
            <a:off x="1752600" y="3364468"/>
            <a:ext cx="1524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36" name="Straight Arrow Connector 35"/>
          <p:cNvCxnSpPr>
            <a:endCxn id="32" idx="0"/>
          </p:cNvCxnSpPr>
          <p:nvPr/>
        </p:nvCxnSpPr>
        <p:spPr>
          <a:xfrm flipH="1">
            <a:off x="2209800" y="3212068"/>
            <a:ext cx="762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39" name="Oval 38"/>
          <p:cNvSpPr/>
          <p:nvPr/>
        </p:nvSpPr>
        <p:spPr>
          <a:xfrm>
            <a:off x="609600" y="3059668"/>
            <a:ext cx="457200" cy="3048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b="1" dirty="0" smtClean="0"/>
              <a:t>1</a:t>
            </a:r>
            <a:endParaRPr lang="en-US" sz="800" b="1" dirty="0"/>
          </a:p>
        </p:txBody>
      </p:sp>
      <p:cxnSp>
        <p:nvCxnSpPr>
          <p:cNvPr id="40" name="Straight Arrow Connector 39"/>
          <p:cNvCxnSpPr/>
          <p:nvPr/>
        </p:nvCxnSpPr>
        <p:spPr>
          <a:xfrm flipH="1">
            <a:off x="914400" y="3059668"/>
            <a:ext cx="5334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42" name="Oval 41"/>
          <p:cNvSpPr/>
          <p:nvPr/>
        </p:nvSpPr>
        <p:spPr>
          <a:xfrm>
            <a:off x="990600" y="3516868"/>
            <a:ext cx="457200" cy="3048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b="1" dirty="0" smtClean="0"/>
              <a:t>2</a:t>
            </a:r>
            <a:endParaRPr lang="en-US" sz="800" b="1" dirty="0"/>
          </a:p>
        </p:txBody>
      </p:sp>
      <p:cxnSp>
        <p:nvCxnSpPr>
          <p:cNvPr id="43" name="Straight Arrow Connector 42"/>
          <p:cNvCxnSpPr/>
          <p:nvPr/>
        </p:nvCxnSpPr>
        <p:spPr>
          <a:xfrm flipH="1">
            <a:off x="1295400" y="3364468"/>
            <a:ext cx="3048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50" name="Oval 49"/>
          <p:cNvSpPr/>
          <p:nvPr/>
        </p:nvSpPr>
        <p:spPr>
          <a:xfrm>
            <a:off x="5638800" y="5193268"/>
            <a:ext cx="457200" cy="3048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b="1" dirty="0" smtClean="0"/>
              <a:t>7</a:t>
            </a:r>
            <a:endParaRPr lang="en-US" sz="800" b="1" dirty="0"/>
          </a:p>
        </p:txBody>
      </p:sp>
      <p:sp>
        <p:nvSpPr>
          <p:cNvPr id="52" name="Oval 51"/>
          <p:cNvSpPr/>
          <p:nvPr/>
        </p:nvSpPr>
        <p:spPr>
          <a:xfrm>
            <a:off x="5562600" y="4583668"/>
            <a:ext cx="457200" cy="3048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b="1" dirty="0" smtClean="0"/>
              <a:t>4</a:t>
            </a:r>
            <a:endParaRPr lang="en-US" sz="800" b="1" dirty="0"/>
          </a:p>
        </p:txBody>
      </p:sp>
      <p:cxnSp>
        <p:nvCxnSpPr>
          <p:cNvPr id="53" name="Straight Arrow Connector 52"/>
          <p:cNvCxnSpPr>
            <a:endCxn id="52" idx="3"/>
          </p:cNvCxnSpPr>
          <p:nvPr/>
        </p:nvCxnSpPr>
        <p:spPr>
          <a:xfrm>
            <a:off x="4876800" y="4812268"/>
            <a:ext cx="752755" cy="315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58" name="Oval 57"/>
          <p:cNvSpPr/>
          <p:nvPr/>
        </p:nvSpPr>
        <p:spPr>
          <a:xfrm>
            <a:off x="2057400" y="2373868"/>
            <a:ext cx="457200" cy="3048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b="1" dirty="0" smtClean="0"/>
              <a:t>8</a:t>
            </a:r>
            <a:endParaRPr lang="en-US" sz="800" b="1" dirty="0"/>
          </a:p>
        </p:txBody>
      </p:sp>
      <p:sp>
        <p:nvSpPr>
          <p:cNvPr id="59" name="Oval 58"/>
          <p:cNvSpPr/>
          <p:nvPr/>
        </p:nvSpPr>
        <p:spPr>
          <a:xfrm>
            <a:off x="4800600" y="5421868"/>
            <a:ext cx="457200" cy="3048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b="1" dirty="0" smtClean="0"/>
              <a:t>6</a:t>
            </a:r>
            <a:endParaRPr lang="en-US" sz="800" b="1" dirty="0"/>
          </a:p>
        </p:txBody>
      </p:sp>
      <p:sp>
        <p:nvSpPr>
          <p:cNvPr id="60" name="Oval 59"/>
          <p:cNvSpPr/>
          <p:nvPr/>
        </p:nvSpPr>
        <p:spPr>
          <a:xfrm>
            <a:off x="3429000" y="5269468"/>
            <a:ext cx="457200" cy="3048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b="1" dirty="0" smtClean="0"/>
              <a:t>1</a:t>
            </a:r>
            <a:endParaRPr lang="en-US" sz="800" b="1" dirty="0"/>
          </a:p>
        </p:txBody>
      </p:sp>
      <p:sp>
        <p:nvSpPr>
          <p:cNvPr id="61" name="Oval 60"/>
          <p:cNvSpPr/>
          <p:nvPr/>
        </p:nvSpPr>
        <p:spPr>
          <a:xfrm>
            <a:off x="2895600" y="2373868"/>
            <a:ext cx="457200" cy="3048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b="1" dirty="0" smtClean="0"/>
              <a:t>5</a:t>
            </a:r>
            <a:endParaRPr lang="en-US" sz="800" b="1" dirty="0"/>
          </a:p>
        </p:txBody>
      </p:sp>
      <p:sp>
        <p:nvSpPr>
          <p:cNvPr id="63" name="Oval 62"/>
          <p:cNvSpPr/>
          <p:nvPr/>
        </p:nvSpPr>
        <p:spPr>
          <a:xfrm>
            <a:off x="2743200" y="2983468"/>
            <a:ext cx="457200" cy="3810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b="1" dirty="0" smtClean="0"/>
              <a:t>46</a:t>
            </a:r>
            <a:endParaRPr lang="en-US" sz="800" b="1" dirty="0"/>
          </a:p>
        </p:txBody>
      </p:sp>
      <p:sp>
        <p:nvSpPr>
          <p:cNvPr id="64" name="Oval 63"/>
          <p:cNvSpPr/>
          <p:nvPr/>
        </p:nvSpPr>
        <p:spPr>
          <a:xfrm>
            <a:off x="6172200" y="3745468"/>
            <a:ext cx="457200" cy="3048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b="1" dirty="0" smtClean="0"/>
              <a:t>19</a:t>
            </a:r>
            <a:endParaRPr lang="en-US" sz="800" b="1" dirty="0"/>
          </a:p>
        </p:txBody>
      </p:sp>
      <p:cxnSp>
        <p:nvCxnSpPr>
          <p:cNvPr id="65" name="Straight Arrow Connector 64"/>
          <p:cNvCxnSpPr>
            <a:endCxn id="64" idx="2"/>
          </p:cNvCxnSpPr>
          <p:nvPr/>
        </p:nvCxnSpPr>
        <p:spPr>
          <a:xfrm flipV="1">
            <a:off x="4572000" y="3897868"/>
            <a:ext cx="16002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69" name="Oval 68"/>
          <p:cNvSpPr/>
          <p:nvPr/>
        </p:nvSpPr>
        <p:spPr>
          <a:xfrm>
            <a:off x="152400" y="2221468"/>
            <a:ext cx="457200" cy="3048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b="1" dirty="0" smtClean="0"/>
              <a:t>16</a:t>
            </a:r>
            <a:endParaRPr lang="en-US" sz="800" b="1" dirty="0"/>
          </a:p>
        </p:txBody>
      </p:sp>
      <p:cxnSp>
        <p:nvCxnSpPr>
          <p:cNvPr id="70" name="Straight Arrow Connector 69"/>
          <p:cNvCxnSpPr>
            <a:endCxn id="69" idx="5"/>
          </p:cNvCxnSpPr>
          <p:nvPr/>
        </p:nvCxnSpPr>
        <p:spPr>
          <a:xfrm flipH="1" flipV="1">
            <a:off x="542645" y="2481631"/>
            <a:ext cx="752756" cy="1970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72" name="Oval 71"/>
          <p:cNvSpPr/>
          <p:nvPr/>
        </p:nvSpPr>
        <p:spPr>
          <a:xfrm>
            <a:off x="304800" y="3516868"/>
            <a:ext cx="457200" cy="3048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b="1" dirty="0" smtClean="0"/>
              <a:t>3</a:t>
            </a:r>
            <a:endParaRPr lang="en-US" sz="800" b="1" dirty="0"/>
          </a:p>
        </p:txBody>
      </p:sp>
      <p:cxnSp>
        <p:nvCxnSpPr>
          <p:cNvPr id="73" name="Straight Arrow Connector 72"/>
          <p:cNvCxnSpPr/>
          <p:nvPr/>
        </p:nvCxnSpPr>
        <p:spPr>
          <a:xfrm flipH="1">
            <a:off x="609600" y="3212068"/>
            <a:ext cx="8382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75" name="Oval 74"/>
          <p:cNvSpPr/>
          <p:nvPr/>
        </p:nvSpPr>
        <p:spPr>
          <a:xfrm>
            <a:off x="3810000" y="6107668"/>
            <a:ext cx="457200" cy="3048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b="1" dirty="0" smtClean="0"/>
              <a:t>5</a:t>
            </a:r>
            <a:endParaRPr lang="en-US" sz="800" b="1" dirty="0"/>
          </a:p>
        </p:txBody>
      </p:sp>
      <p:sp>
        <p:nvSpPr>
          <p:cNvPr id="76" name="Oval 75"/>
          <p:cNvSpPr/>
          <p:nvPr/>
        </p:nvSpPr>
        <p:spPr>
          <a:xfrm>
            <a:off x="4419600" y="3135868"/>
            <a:ext cx="457200" cy="3810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b="1" dirty="0" smtClean="0"/>
              <a:t>3</a:t>
            </a:r>
            <a:endParaRPr lang="en-US" sz="800" b="1" dirty="0"/>
          </a:p>
        </p:txBody>
      </p:sp>
      <p:sp>
        <p:nvSpPr>
          <p:cNvPr id="77" name="Oval 76"/>
          <p:cNvSpPr/>
          <p:nvPr/>
        </p:nvSpPr>
        <p:spPr>
          <a:xfrm>
            <a:off x="5105400" y="5955268"/>
            <a:ext cx="457200" cy="3048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b="1" dirty="0" smtClean="0"/>
              <a:t>1</a:t>
            </a:r>
            <a:endParaRPr lang="en-US" sz="800" b="1" dirty="0"/>
          </a:p>
        </p:txBody>
      </p:sp>
      <p:cxnSp>
        <p:nvCxnSpPr>
          <p:cNvPr id="78" name="Straight Arrow Connector 77"/>
          <p:cNvCxnSpPr>
            <a:endCxn id="77" idx="3"/>
          </p:cNvCxnSpPr>
          <p:nvPr/>
        </p:nvCxnSpPr>
        <p:spPr>
          <a:xfrm>
            <a:off x="4648200" y="5879068"/>
            <a:ext cx="524155" cy="3363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80" name="Oval 79"/>
          <p:cNvSpPr/>
          <p:nvPr/>
        </p:nvSpPr>
        <p:spPr>
          <a:xfrm>
            <a:off x="4800600" y="4126468"/>
            <a:ext cx="457200" cy="3048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b="1" dirty="0" smtClean="0"/>
              <a:t>16</a:t>
            </a:r>
            <a:endParaRPr lang="en-US" sz="800" b="1" dirty="0"/>
          </a:p>
        </p:txBody>
      </p:sp>
      <p:sp>
        <p:nvSpPr>
          <p:cNvPr id="85" name="Oval 84"/>
          <p:cNvSpPr/>
          <p:nvPr/>
        </p:nvSpPr>
        <p:spPr>
          <a:xfrm>
            <a:off x="2286000" y="3962400"/>
            <a:ext cx="457200" cy="3048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b="1" dirty="0" smtClean="0"/>
              <a:t>19</a:t>
            </a:r>
            <a:endParaRPr lang="en-US" sz="800" b="1" dirty="0"/>
          </a:p>
        </p:txBody>
      </p:sp>
      <p:cxnSp>
        <p:nvCxnSpPr>
          <p:cNvPr id="86" name="Straight Arrow Connector 85"/>
          <p:cNvCxnSpPr>
            <a:endCxn id="85" idx="0"/>
          </p:cNvCxnSpPr>
          <p:nvPr/>
        </p:nvCxnSpPr>
        <p:spPr>
          <a:xfrm>
            <a:off x="2438400" y="3352800"/>
            <a:ext cx="762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92" name="Oval 91"/>
          <p:cNvSpPr/>
          <p:nvPr/>
        </p:nvSpPr>
        <p:spPr>
          <a:xfrm>
            <a:off x="4648200" y="3593068"/>
            <a:ext cx="304800" cy="2286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b="1" dirty="0" smtClean="0"/>
              <a:t>9</a:t>
            </a:r>
            <a:endParaRPr lang="en-US" sz="800" b="1" dirty="0"/>
          </a:p>
        </p:txBody>
      </p:sp>
      <p:sp>
        <p:nvSpPr>
          <p:cNvPr id="93" name="Oval 92"/>
          <p:cNvSpPr/>
          <p:nvPr/>
        </p:nvSpPr>
        <p:spPr>
          <a:xfrm>
            <a:off x="4114800" y="4736068"/>
            <a:ext cx="457200" cy="3810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b="1" dirty="0" smtClean="0"/>
              <a:t>4</a:t>
            </a:r>
            <a:endParaRPr lang="en-US" sz="800" b="1" dirty="0"/>
          </a:p>
        </p:txBody>
      </p:sp>
      <p:sp>
        <p:nvSpPr>
          <p:cNvPr id="94" name="Oval 93"/>
          <p:cNvSpPr/>
          <p:nvPr/>
        </p:nvSpPr>
        <p:spPr>
          <a:xfrm>
            <a:off x="4343400" y="1688068"/>
            <a:ext cx="457200" cy="3810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b="1" dirty="0" smtClean="0"/>
              <a:t>11</a:t>
            </a:r>
            <a:endParaRPr lang="en-US" sz="800" b="1" dirty="0"/>
          </a:p>
        </p:txBody>
      </p:sp>
      <p:sp>
        <p:nvSpPr>
          <p:cNvPr id="95" name="Oval 94"/>
          <p:cNvSpPr/>
          <p:nvPr/>
        </p:nvSpPr>
        <p:spPr>
          <a:xfrm>
            <a:off x="1752600" y="1078468"/>
            <a:ext cx="457200" cy="3810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b="1" dirty="0" smtClean="0"/>
              <a:t>7</a:t>
            </a:r>
            <a:endParaRPr lang="en-US" sz="800" b="1" dirty="0"/>
          </a:p>
        </p:txBody>
      </p:sp>
      <p:sp>
        <p:nvSpPr>
          <p:cNvPr id="96" name="Oval 95"/>
          <p:cNvSpPr/>
          <p:nvPr/>
        </p:nvSpPr>
        <p:spPr>
          <a:xfrm>
            <a:off x="3048000" y="849868"/>
            <a:ext cx="457200" cy="3810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b="1" dirty="0" smtClean="0"/>
              <a:t>1</a:t>
            </a:r>
            <a:endParaRPr lang="en-US" sz="800" b="1" dirty="0"/>
          </a:p>
        </p:txBody>
      </p:sp>
      <p:sp>
        <p:nvSpPr>
          <p:cNvPr id="62" name="TextBox 61"/>
          <p:cNvSpPr txBox="1"/>
          <p:nvPr/>
        </p:nvSpPr>
        <p:spPr>
          <a:xfrm>
            <a:off x="5410200" y="1143000"/>
            <a:ext cx="1295400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 rtl="0"/>
            <a:r>
              <a:rPr lang="en-US" dirty="0" smtClean="0"/>
              <a:t>Nigeria 14%</a:t>
            </a:r>
            <a:endParaRPr 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6562748" y="1143000"/>
            <a:ext cx="1295400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 rtl="0"/>
            <a:r>
              <a:rPr lang="en-US" dirty="0" smtClean="0"/>
              <a:t>Kenya 7%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7620000" y="1143000"/>
            <a:ext cx="1295400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en-US" dirty="0" smtClean="0"/>
              <a:t>Benin7%</a:t>
            </a:r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>
            <a:off x="5410200" y="1524000"/>
            <a:ext cx="1295400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 rtl="0"/>
            <a:r>
              <a:rPr lang="en-US" dirty="0" smtClean="0"/>
              <a:t>Ghana 6 %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6553200" y="1524000"/>
            <a:ext cx="2362200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 rtl="0"/>
            <a:r>
              <a:rPr lang="en-US" dirty="0" smtClean="0"/>
              <a:t>Ivory Coast 6 %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5410200" y="1905000"/>
            <a:ext cx="1600200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 rtl="0"/>
            <a:r>
              <a:rPr lang="en-US" dirty="0" smtClean="0"/>
              <a:t>Rwanda 6 %</a:t>
            </a:r>
            <a:endParaRPr lang="en-US" dirty="0"/>
          </a:p>
        </p:txBody>
      </p:sp>
      <p:sp>
        <p:nvSpPr>
          <p:cNvPr id="79" name="TextBox 78"/>
          <p:cNvSpPr txBox="1"/>
          <p:nvPr/>
        </p:nvSpPr>
        <p:spPr>
          <a:xfrm>
            <a:off x="6781800" y="1905000"/>
            <a:ext cx="2133600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 rtl="0"/>
            <a:r>
              <a:rPr lang="en-US" dirty="0" smtClean="0"/>
              <a:t>TOGO 6 %</a:t>
            </a:r>
            <a:endParaRPr lang="en-US" dirty="0"/>
          </a:p>
        </p:txBody>
      </p:sp>
      <p:sp>
        <p:nvSpPr>
          <p:cNvPr id="82" name="TextBox 81"/>
          <p:cNvSpPr txBox="1"/>
          <p:nvPr/>
        </p:nvSpPr>
        <p:spPr>
          <a:xfrm>
            <a:off x="7620000" y="4648200"/>
            <a:ext cx="13716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 rtl="0"/>
            <a:r>
              <a:rPr lang="en-US" dirty="0" smtClean="0"/>
              <a:t>Nigeria 12%</a:t>
            </a:r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6324600" y="4648200"/>
            <a:ext cx="12954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 rtl="0"/>
            <a:r>
              <a:rPr lang="en-US" dirty="0" smtClean="0"/>
              <a:t>Kenya 14%</a:t>
            </a:r>
            <a:endParaRPr lang="en-US" dirty="0"/>
          </a:p>
        </p:txBody>
      </p:sp>
      <p:sp>
        <p:nvSpPr>
          <p:cNvPr id="87" name="TextBox 86"/>
          <p:cNvSpPr txBox="1"/>
          <p:nvPr/>
        </p:nvSpPr>
        <p:spPr>
          <a:xfrm>
            <a:off x="6324600" y="5029200"/>
            <a:ext cx="14478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 rtl="0"/>
            <a:r>
              <a:rPr lang="en-US" dirty="0" smtClean="0"/>
              <a:t>Ethiopia 12 %</a:t>
            </a:r>
            <a:endParaRPr lang="en-US" dirty="0"/>
          </a:p>
        </p:txBody>
      </p:sp>
      <p:sp>
        <p:nvSpPr>
          <p:cNvPr id="88" name="TextBox 87"/>
          <p:cNvSpPr txBox="1"/>
          <p:nvPr/>
        </p:nvSpPr>
        <p:spPr>
          <a:xfrm>
            <a:off x="7772400" y="5029200"/>
            <a:ext cx="12192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 rtl="0"/>
            <a:r>
              <a:rPr lang="en-US" dirty="0" smtClean="0"/>
              <a:t>Egypt 11 %</a:t>
            </a:r>
            <a:endParaRPr lang="en-US" dirty="0"/>
          </a:p>
        </p:txBody>
      </p:sp>
      <p:sp>
        <p:nvSpPr>
          <p:cNvPr id="89" name="TextBox 88"/>
          <p:cNvSpPr txBox="1"/>
          <p:nvPr/>
        </p:nvSpPr>
        <p:spPr>
          <a:xfrm>
            <a:off x="6781800" y="5410200"/>
            <a:ext cx="16002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Morocco  8 %</a:t>
            </a:r>
            <a:endParaRPr lang="en-US" dirty="0"/>
          </a:p>
        </p:txBody>
      </p:sp>
      <p:sp>
        <p:nvSpPr>
          <p:cNvPr id="101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/>
          </a:bodyPr>
          <a:lstStyle/>
          <a:p>
            <a:pPr rtl="0"/>
            <a:r>
              <a:rPr lang="en-US" sz="3600" dirty="0" smtClean="0"/>
              <a:t>Microfinance In Africa</a:t>
            </a:r>
            <a:endParaRPr lang="en-US" sz="3600" dirty="0"/>
          </a:p>
        </p:txBody>
      </p:sp>
      <p:sp>
        <p:nvSpPr>
          <p:cNvPr id="102" name="TextBox 101"/>
          <p:cNvSpPr txBox="1"/>
          <p:nvPr/>
        </p:nvSpPr>
        <p:spPr>
          <a:xfrm>
            <a:off x="76200" y="621268"/>
            <a:ext cx="2514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 rtl="0"/>
            <a:r>
              <a:rPr lang="en-US" b="1" dirty="0" smtClean="0"/>
              <a:t>MFI Geographical Map</a:t>
            </a:r>
            <a:endParaRPr lang="en-US" b="1" dirty="0"/>
          </a:p>
        </p:txBody>
      </p:sp>
      <p:sp>
        <p:nvSpPr>
          <p:cNvPr id="90" name="TextBox 89"/>
          <p:cNvSpPr txBox="1"/>
          <p:nvPr/>
        </p:nvSpPr>
        <p:spPr>
          <a:xfrm>
            <a:off x="5410200" y="838200"/>
            <a:ext cx="3505200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 rtl="0"/>
            <a:r>
              <a:rPr lang="en-US" sz="1400" b="1" dirty="0" smtClean="0"/>
              <a:t>7 countries hold 50% of continuant's  MFIs</a:t>
            </a:r>
            <a:endParaRPr lang="en-US" sz="1400" b="1" dirty="0"/>
          </a:p>
        </p:txBody>
      </p:sp>
      <p:sp>
        <p:nvSpPr>
          <p:cNvPr id="104" name="TextBox 103"/>
          <p:cNvSpPr txBox="1"/>
          <p:nvPr/>
        </p:nvSpPr>
        <p:spPr>
          <a:xfrm>
            <a:off x="5867400" y="5791201"/>
            <a:ext cx="3124200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 rtl="0"/>
            <a:r>
              <a:rPr lang="en-US" sz="1100" b="1" dirty="0" smtClean="0"/>
              <a:t>5 countries serving 50% of continuant's customers</a:t>
            </a:r>
            <a:endParaRPr lang="en-US" sz="1100" b="1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1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4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0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3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6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9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2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5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8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1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4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7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0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3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6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9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2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5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8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1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4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7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0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3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6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3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6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9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2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5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8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1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4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9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0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5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8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1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4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7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0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3" grpId="0" animBg="1"/>
      <p:bldP spid="14" grpId="0" animBg="1"/>
      <p:bldP spid="19" grpId="0" animBg="1"/>
      <p:bldP spid="20" grpId="0" animBg="1"/>
      <p:bldP spid="21" grpId="0" animBg="1"/>
      <p:bldP spid="22" grpId="0" animBg="1"/>
      <p:bldP spid="27" grpId="0" animBg="1"/>
      <p:bldP spid="28" grpId="0" animBg="1"/>
      <p:bldP spid="29" grpId="0" animBg="1"/>
      <p:bldP spid="32" grpId="0" animBg="1"/>
      <p:bldP spid="39" grpId="0" animBg="1"/>
      <p:bldP spid="42" grpId="0" animBg="1"/>
      <p:bldP spid="50" grpId="0" animBg="1"/>
      <p:bldP spid="52" grpId="0" animBg="1"/>
      <p:bldP spid="58" grpId="0" animBg="1"/>
      <p:bldP spid="59" grpId="0" animBg="1"/>
      <p:bldP spid="60" grpId="0" animBg="1"/>
      <p:bldP spid="61" grpId="0" animBg="1"/>
      <p:bldP spid="63" grpId="0" animBg="1"/>
      <p:bldP spid="64" grpId="0" animBg="1"/>
      <p:bldP spid="69" grpId="0" animBg="1"/>
      <p:bldP spid="72" grpId="0" animBg="1"/>
      <p:bldP spid="75" grpId="0" animBg="1"/>
      <p:bldP spid="76" grpId="0" animBg="1"/>
      <p:bldP spid="77" grpId="0" animBg="1"/>
      <p:bldP spid="80" grpId="0" animBg="1"/>
      <p:bldP spid="85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62" grpId="0" animBg="1"/>
      <p:bldP spid="66" grpId="0" animBg="1"/>
      <p:bldP spid="67" grpId="0" animBg="1"/>
      <p:bldP spid="68" grpId="0" animBg="1"/>
      <p:bldP spid="71" grpId="0" animBg="1"/>
      <p:bldP spid="74" grpId="0" animBg="1"/>
      <p:bldP spid="79" grpId="0" animBg="1"/>
      <p:bldP spid="82" grpId="0" animBg="1"/>
      <p:bldP spid="83" grpId="0" animBg="1"/>
      <p:bldP spid="87" grpId="0" animBg="1"/>
      <p:bldP spid="88" grpId="0" animBg="1"/>
      <p:bldP spid="89" grpId="0" animBg="1"/>
      <p:bldP spid="90" grpId="0" animBg="1"/>
      <p:bldP spid="90" grpId="1" animBg="1"/>
      <p:bldP spid="104" grpId="0" animBg="1"/>
      <p:bldP spid="104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914400"/>
          </a:xfrm>
        </p:spPr>
        <p:txBody>
          <a:bodyPr/>
          <a:lstStyle/>
          <a:p>
            <a:pPr rtl="0"/>
            <a:r>
              <a:rPr lang="en-US" dirty="0" smtClean="0"/>
              <a:t>Microfinance In Africa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65286"/>
            <a:ext cx="8534400" cy="4464044"/>
          </a:xfrm>
        </p:spPr>
        <p:txBody>
          <a:bodyPr>
            <a:normAutofit/>
          </a:bodyPr>
          <a:lstStyle/>
          <a:p>
            <a:pPr algn="l" rtl="0"/>
            <a:r>
              <a:rPr lang="en-US" sz="2000" b="1" dirty="0" smtClean="0">
                <a:latin typeface="+mn-lt"/>
              </a:rPr>
              <a:t>MFIs are depending strongly on individual finance &amp; solidarity individual –groups finances with one product based on weekly basis repayment structure.</a:t>
            </a:r>
          </a:p>
          <a:p>
            <a:pPr algn="r" rtl="0">
              <a:buNone/>
            </a:pPr>
            <a:endParaRPr lang="en-US" sz="2000" b="1" dirty="0" smtClean="0">
              <a:latin typeface="+mn-lt"/>
            </a:endParaRPr>
          </a:p>
          <a:p>
            <a:pPr algn="l" rtl="0"/>
            <a:r>
              <a:rPr lang="en-US" sz="2000" b="1" dirty="0" smtClean="0">
                <a:latin typeface="+mn-lt"/>
              </a:rPr>
              <a:t>ROA average is -3.5%, &amp; - 2.5% ROE, which is considered a very low percentage.</a:t>
            </a:r>
          </a:p>
          <a:p>
            <a:pPr algn="l" rtl="0">
              <a:buNone/>
            </a:pPr>
            <a:endParaRPr lang="en-US" sz="2000" b="1" dirty="0" smtClean="0">
              <a:latin typeface="+mn-lt"/>
            </a:endParaRPr>
          </a:p>
          <a:p>
            <a:pPr algn="l" rtl="0"/>
            <a:r>
              <a:rPr lang="en-US" sz="2000" b="1" dirty="0" smtClean="0">
                <a:latin typeface="+mn-lt"/>
              </a:rPr>
              <a:t>13% is PAR average which considered too high.</a:t>
            </a:r>
          </a:p>
          <a:p>
            <a:pPr algn="l" rtl="0">
              <a:buNone/>
            </a:pPr>
            <a:endParaRPr lang="en-US" sz="2000" b="1" dirty="0" smtClean="0">
              <a:latin typeface="+mn-lt"/>
            </a:endParaRPr>
          </a:p>
          <a:p>
            <a:pPr algn="l" rtl="0"/>
            <a:r>
              <a:rPr lang="en-US" sz="2000" b="1" dirty="0" smtClean="0">
                <a:latin typeface="+mn-lt"/>
              </a:rPr>
              <a:t> 19.8% &amp; 51% are the average of personnel &amp; operation cost respectively.</a:t>
            </a:r>
          </a:p>
          <a:p>
            <a:pPr algn="l" rtl="0"/>
            <a:endParaRPr lang="en-US" sz="2000" b="1" dirty="0" smtClean="0">
              <a:latin typeface="+mn-lt"/>
            </a:endParaRPr>
          </a:p>
          <a:p>
            <a:pPr algn="l" rtl="0"/>
            <a:endParaRPr lang="en-US" sz="2000" b="1" dirty="0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990600"/>
            <a:ext cx="370522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 rtl="0"/>
            <a:r>
              <a:rPr lang="en-US" sz="2400" b="1" dirty="0" smtClean="0">
                <a:latin typeface="+mj-lt"/>
              </a:rPr>
              <a:t>MFI Attitude </a:t>
            </a:r>
            <a:endParaRPr lang="en-US" sz="2400" b="1" dirty="0">
              <a:latin typeface="+mj-lt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002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Empowering The Poor</a:t>
            </a:r>
            <a:endParaRPr lang="en-US" sz="3200" dirty="0"/>
          </a:p>
        </p:txBody>
      </p:sp>
      <p:sp>
        <p:nvSpPr>
          <p:cNvPr id="6" name="Oval 5"/>
          <p:cNvSpPr/>
          <p:nvPr/>
        </p:nvSpPr>
        <p:spPr>
          <a:xfrm>
            <a:off x="1500166" y="3000372"/>
            <a:ext cx="5929354" cy="2333628"/>
          </a:xfrm>
          <a:prstGeom prst="ellipse">
            <a:avLst/>
          </a:prstGeom>
          <a:solidFill>
            <a:srgbClr val="92D050"/>
          </a:solidFill>
          <a:ln>
            <a:solidFill>
              <a:srgbClr val="FFFF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/>
            <a:r>
              <a:rPr lang="en-US" sz="2400" b="1" i="1" dirty="0" smtClean="0">
                <a:solidFill>
                  <a:schemeClr val="accent2">
                    <a:lumMod val="75000"/>
                  </a:schemeClr>
                </a:solidFill>
              </a:rPr>
              <a:t>Doing Business With The Poor </a:t>
            </a:r>
          </a:p>
          <a:p>
            <a:pPr algn="ctr" rtl="0"/>
            <a:r>
              <a:rPr lang="en-US" sz="2400" b="1" i="1" dirty="0" smtClean="0">
                <a:solidFill>
                  <a:schemeClr val="accent2">
                    <a:lumMod val="75000"/>
                  </a:schemeClr>
                </a:solidFill>
              </a:rPr>
              <a:t>Under </a:t>
            </a:r>
          </a:p>
          <a:p>
            <a:pPr algn="ctr" rtl="0"/>
            <a:r>
              <a:rPr lang="en-US" sz="2400" b="1" i="1" dirty="0" smtClean="0">
                <a:solidFill>
                  <a:schemeClr val="accent2">
                    <a:lumMod val="75000"/>
                  </a:schemeClr>
                </a:solidFill>
              </a:rPr>
              <a:t>Microfinance </a:t>
            </a:r>
            <a:endParaRPr lang="en-US" sz="24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>
            <a:noAutofit/>
          </a:bodyPr>
          <a:lstStyle/>
          <a:p>
            <a:pPr algn="l" rtl="0"/>
            <a:r>
              <a:rPr lang="en-US" sz="2000" dirty="0" smtClean="0"/>
              <a:t> Are individuals &amp; groups  financing instruments sufficient for MFI to:</a:t>
            </a:r>
          </a:p>
          <a:p>
            <a:pPr algn="l" rtl="0"/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Cover needs of the poor and ensure dignified life?</a:t>
            </a:r>
          </a:p>
          <a:p>
            <a:pPr algn="l" rtl="0">
              <a:buNone/>
            </a:pPr>
            <a:endParaRPr lang="en-US" sz="20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l" rtl="0"/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Run MFIs efficiency &amp; with high profitability ?</a:t>
            </a:r>
          </a:p>
          <a:p>
            <a:pPr algn="l" rtl="0">
              <a:buNone/>
            </a:pPr>
            <a:endParaRPr lang="en-US" sz="20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l" rtl="0"/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 Rapidly &amp; efficiently penetrate the market ?</a:t>
            </a:r>
          </a:p>
          <a:p>
            <a:pPr algn="l" rtl="0">
              <a:buNone/>
            </a:pPr>
            <a:endParaRPr lang="en-US" sz="20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l" rtl="0"/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Attract Investors &amp; communities ?</a:t>
            </a:r>
            <a:endParaRPr lang="en-US" sz="2000" dirty="0" smtClean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/>
          </a:bodyPr>
          <a:lstStyle/>
          <a:p>
            <a:pPr rtl="0"/>
            <a:r>
              <a:rPr lang="en-US" sz="3600" dirty="0" smtClean="0"/>
              <a:t>Microfinance In Africa</a:t>
            </a:r>
            <a:endParaRPr lang="en-US" sz="3600" dirty="0"/>
          </a:p>
        </p:txBody>
      </p:sp>
      <p:sp>
        <p:nvSpPr>
          <p:cNvPr id="5" name="Rectangle 4"/>
          <p:cNvSpPr/>
          <p:nvPr/>
        </p:nvSpPr>
        <p:spPr>
          <a:xfrm>
            <a:off x="152400" y="838200"/>
            <a:ext cx="1828800" cy="533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/>
            <a:r>
              <a:rPr lang="en-US" b="1" u="sng" dirty="0" smtClean="0"/>
              <a:t>Main Question </a:t>
            </a:r>
            <a:endParaRPr lang="en-US" b="1" u="sng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rtl="0"/>
            <a:r>
              <a:rPr lang="en-US" dirty="0" smtClean="0"/>
              <a:t>Understanding The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03300"/>
            <a:ext cx="8534400" cy="3925898"/>
          </a:xfrm>
        </p:spPr>
        <p:txBody>
          <a:bodyPr>
            <a:noAutofit/>
          </a:bodyPr>
          <a:lstStyle/>
          <a:p>
            <a:pPr marL="914400" lvl="1" indent="-457200" algn="just" rtl="0">
              <a:buNone/>
              <a:defRPr/>
            </a:pPr>
            <a:r>
              <a:rPr lang="en-US" sz="2800" b="1" u="sng" dirty="0" smtClean="0"/>
              <a:t>BOP Fortune: for Erick Simons &amp; Stuart Hart “ Colonel University”</a:t>
            </a:r>
          </a:p>
          <a:p>
            <a:pPr marL="914400" lvl="1" indent="-457200" algn="just" rtl="0">
              <a:buNone/>
              <a:defRPr/>
            </a:pPr>
            <a:endParaRPr lang="fr-FR" sz="2800" b="1" u="sng" dirty="0" smtClean="0"/>
          </a:p>
          <a:p>
            <a:pPr algn="just" rtl="0"/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</a:rPr>
              <a:t>If we stop thinking of the poor as victims or as a burden and start recognizing them as resilient and creative entrepreneurs and value-conscious consumers, a whole new world of opportunity will open up.</a:t>
            </a:r>
          </a:p>
          <a:p>
            <a:pPr algn="l" rtl="0"/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42910" y="4786322"/>
            <a:ext cx="8001056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0"/>
            <a:r>
              <a:rPr lang="en-US" sz="3600" b="1" dirty="0" smtClean="0"/>
              <a:t>Thinking of Poor as Partners not only as  Customers </a:t>
            </a:r>
            <a:endParaRPr lang="en-US" sz="3600" b="1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458200" cy="114300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rtl="0"/>
            <a:r>
              <a:rPr lang="en-US" dirty="0" smtClean="0"/>
              <a:t>Customer Needs Against MFIs’ Products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1600200"/>
            <a:ext cx="9144000" cy="1066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/>
            <a:r>
              <a:rPr lang="en-US" dirty="0" smtClean="0"/>
              <a:t>Are those covered ones (13 M) strongly satisfied ?</a:t>
            </a:r>
          </a:p>
        </p:txBody>
      </p:sp>
      <p:sp>
        <p:nvSpPr>
          <p:cNvPr id="6" name="Down Arrow 5"/>
          <p:cNvSpPr/>
          <p:nvPr/>
        </p:nvSpPr>
        <p:spPr>
          <a:xfrm>
            <a:off x="914400" y="2667000"/>
            <a:ext cx="838200" cy="635000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>
            <a:off x="4114800" y="2667000"/>
            <a:ext cx="838200" cy="635000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7391400" y="2667000"/>
            <a:ext cx="838200" cy="635000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3352800"/>
            <a:ext cx="3048000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Their Projects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048000" y="3352800"/>
            <a:ext cx="2438400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Their Personal Needs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486400" y="3352800"/>
            <a:ext cx="3657600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Their Technical Knowledge &amp;  Service</a:t>
            </a:r>
            <a:endParaRPr lang="en-US" dirty="0"/>
          </a:p>
        </p:txBody>
      </p:sp>
      <p:sp>
        <p:nvSpPr>
          <p:cNvPr id="12" name="Down Arrow 11"/>
          <p:cNvSpPr/>
          <p:nvPr/>
        </p:nvSpPr>
        <p:spPr>
          <a:xfrm>
            <a:off x="914400" y="3733800"/>
            <a:ext cx="838200" cy="635000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own Arrow 12"/>
          <p:cNvSpPr/>
          <p:nvPr/>
        </p:nvSpPr>
        <p:spPr>
          <a:xfrm>
            <a:off x="4114800" y="3733800"/>
            <a:ext cx="838200" cy="635000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own Arrow 13"/>
          <p:cNvSpPr/>
          <p:nvPr/>
        </p:nvSpPr>
        <p:spPr>
          <a:xfrm>
            <a:off x="7391400" y="3733800"/>
            <a:ext cx="838200" cy="635000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457200" y="4343400"/>
            <a:ext cx="1752600" cy="12192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Direct Investment</a:t>
            </a:r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0" y="5334000"/>
            <a:ext cx="1752600" cy="12192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In-Direct &amp; Supportive Investment</a:t>
            </a: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3581400" y="4343400"/>
            <a:ext cx="1905000" cy="13716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Personal &amp; Family needs during Production</a:t>
            </a:r>
            <a:endParaRPr lang="en-US" sz="1400" dirty="0"/>
          </a:p>
        </p:txBody>
      </p:sp>
      <p:sp>
        <p:nvSpPr>
          <p:cNvPr id="24" name="Oval 23"/>
          <p:cNvSpPr/>
          <p:nvPr/>
        </p:nvSpPr>
        <p:spPr>
          <a:xfrm>
            <a:off x="6858000" y="4343400"/>
            <a:ext cx="1524000" cy="1295400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Technical Training</a:t>
            </a:r>
            <a:endParaRPr lang="en-US" sz="1400" dirty="0"/>
          </a:p>
        </p:txBody>
      </p:sp>
      <p:sp>
        <p:nvSpPr>
          <p:cNvPr id="25" name="Oval 24"/>
          <p:cNvSpPr/>
          <p:nvPr/>
        </p:nvSpPr>
        <p:spPr>
          <a:xfrm>
            <a:off x="5638800" y="4648200"/>
            <a:ext cx="1524000" cy="1371600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Production Quantities &amp; Quality</a:t>
            </a:r>
            <a:endParaRPr lang="en-US" sz="1400" dirty="0"/>
          </a:p>
        </p:txBody>
      </p:sp>
      <p:sp>
        <p:nvSpPr>
          <p:cNvPr id="26" name="Oval 25"/>
          <p:cNvSpPr/>
          <p:nvPr/>
        </p:nvSpPr>
        <p:spPr>
          <a:xfrm>
            <a:off x="6553200" y="5486400"/>
            <a:ext cx="1524000" cy="1371600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Business Management Support</a:t>
            </a:r>
            <a:endParaRPr lang="en-US" sz="1200" dirty="0"/>
          </a:p>
        </p:txBody>
      </p:sp>
      <p:sp>
        <p:nvSpPr>
          <p:cNvPr id="27" name="Oval 26"/>
          <p:cNvSpPr/>
          <p:nvPr/>
        </p:nvSpPr>
        <p:spPr>
          <a:xfrm>
            <a:off x="7772400" y="5181600"/>
            <a:ext cx="1371600" cy="1295400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Marketing</a:t>
            </a:r>
            <a:endParaRPr lang="en-US" sz="1400" dirty="0"/>
          </a:p>
        </p:txBody>
      </p:sp>
      <p:sp>
        <p:nvSpPr>
          <p:cNvPr id="28" name="Oval 27"/>
          <p:cNvSpPr/>
          <p:nvPr/>
        </p:nvSpPr>
        <p:spPr>
          <a:xfrm>
            <a:off x="1447800" y="5257800"/>
            <a:ext cx="1905000" cy="990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OPs. Expenses</a:t>
            </a:r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8" grpId="0" animBg="1"/>
      <p:bldP spid="20" grpId="0" animBg="1"/>
      <p:bldP spid="21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28" y="0"/>
            <a:ext cx="8229600" cy="990600"/>
          </a:xfrm>
        </p:spPr>
        <p:txBody>
          <a:bodyPr>
            <a:normAutofit/>
          </a:bodyPr>
          <a:lstStyle/>
          <a:p>
            <a:pPr algn="ctr"/>
            <a:r>
              <a:rPr lang="en-US" sz="2400" dirty="0" smtClean="0"/>
              <a:t>Empowering The Poor Principles</a:t>
            </a:r>
            <a:endParaRPr lang="en-US" sz="2400" dirty="0"/>
          </a:p>
        </p:txBody>
      </p:sp>
      <p:pic>
        <p:nvPicPr>
          <p:cNvPr id="4" name="Picture 3" descr="farmer_without_cow_40852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" y="2506266"/>
            <a:ext cx="1217940" cy="1151334"/>
          </a:xfrm>
          <a:prstGeom prst="rect">
            <a:avLst/>
          </a:prstGeom>
        </p:spPr>
      </p:pic>
      <p:pic>
        <p:nvPicPr>
          <p:cNvPr id="5" name="Picture 4" descr="farmer-cartoon-illustration-117942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9600" y="914400"/>
            <a:ext cx="2286000" cy="1594104"/>
          </a:xfrm>
          <a:prstGeom prst="rect">
            <a:avLst/>
          </a:prstGeom>
        </p:spPr>
      </p:pic>
      <p:pic>
        <p:nvPicPr>
          <p:cNvPr id="7" name="Picture 6" descr="image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343400" y="1143000"/>
            <a:ext cx="1447800" cy="1522258"/>
          </a:xfrm>
          <a:prstGeom prst="rect">
            <a:avLst/>
          </a:prstGeom>
        </p:spPr>
      </p:pic>
      <p:pic>
        <p:nvPicPr>
          <p:cNvPr id="8" name="Picture 7" descr="watering cartoon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010400" y="762000"/>
            <a:ext cx="1608773" cy="1964913"/>
          </a:xfrm>
          <a:prstGeom prst="rect">
            <a:avLst/>
          </a:prstGeom>
        </p:spPr>
      </p:pic>
      <p:pic>
        <p:nvPicPr>
          <p:cNvPr id="10" name="Picture 9" descr="set-of-funny-cartoon-manager-vecto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315200" y="3276600"/>
            <a:ext cx="1485900" cy="1720516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7315200" y="4724400"/>
            <a:ext cx="1447800" cy="36933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429000" y="2438400"/>
            <a:ext cx="160020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3" name="Picture 12" descr="vegetable-cold-storage-250x250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572000" y="5490058"/>
            <a:ext cx="1828800" cy="1367942"/>
          </a:xfrm>
          <a:prstGeom prst="rect">
            <a:avLst/>
          </a:prstGeom>
        </p:spPr>
      </p:pic>
      <p:sp>
        <p:nvSpPr>
          <p:cNvPr id="15" name="Right Arrow 14"/>
          <p:cNvSpPr/>
          <p:nvPr/>
        </p:nvSpPr>
        <p:spPr>
          <a:xfrm>
            <a:off x="2971800" y="1752600"/>
            <a:ext cx="1371600" cy="304800"/>
          </a:xfrm>
          <a:prstGeom prst="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>
            <a:off x="5715000" y="1828800"/>
            <a:ext cx="1143000" cy="353921"/>
          </a:xfrm>
          <a:prstGeom prst="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 descr="7844665-cartoon-illustration-showing-a-hand-giving-money-and-an-open-hand-accepting-it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133600" y="5410200"/>
            <a:ext cx="1600200" cy="1447800"/>
          </a:xfrm>
          <a:prstGeom prst="rect">
            <a:avLst/>
          </a:prstGeom>
        </p:spPr>
      </p:pic>
      <p:sp>
        <p:nvSpPr>
          <p:cNvPr id="23" name="Right Arrow 22"/>
          <p:cNvSpPr/>
          <p:nvPr/>
        </p:nvSpPr>
        <p:spPr>
          <a:xfrm rot="5400000">
            <a:off x="7620001" y="2895599"/>
            <a:ext cx="685799" cy="228601"/>
          </a:xfrm>
          <a:prstGeom prst="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ight Arrow 23"/>
          <p:cNvSpPr/>
          <p:nvPr/>
        </p:nvSpPr>
        <p:spPr>
          <a:xfrm rot="5400000">
            <a:off x="7734300" y="4991101"/>
            <a:ext cx="609600" cy="228600"/>
          </a:xfrm>
          <a:prstGeom prst="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 descr="imagesq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239000" y="5446636"/>
            <a:ext cx="1604963" cy="1411364"/>
          </a:xfrm>
          <a:prstGeom prst="rect">
            <a:avLst/>
          </a:prstGeom>
        </p:spPr>
      </p:pic>
      <p:sp>
        <p:nvSpPr>
          <p:cNvPr id="26" name="Right Arrow 25"/>
          <p:cNvSpPr/>
          <p:nvPr/>
        </p:nvSpPr>
        <p:spPr>
          <a:xfrm rot="10800000">
            <a:off x="6705600" y="6400800"/>
            <a:ext cx="609600" cy="228600"/>
          </a:xfrm>
          <a:prstGeom prst="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ight Arrow 26"/>
          <p:cNvSpPr/>
          <p:nvPr/>
        </p:nvSpPr>
        <p:spPr>
          <a:xfrm rot="10800000">
            <a:off x="3886199" y="6019800"/>
            <a:ext cx="596313" cy="304800"/>
          </a:xfrm>
          <a:prstGeom prst="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0" y="457200"/>
            <a:ext cx="1752600" cy="914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b="1" dirty="0" smtClean="0"/>
              <a:t>Direct Investment</a:t>
            </a:r>
            <a:endParaRPr lang="en-US" sz="900" b="1" dirty="0"/>
          </a:p>
        </p:txBody>
      </p:sp>
      <p:sp>
        <p:nvSpPr>
          <p:cNvPr id="31" name="Oval 30"/>
          <p:cNvSpPr/>
          <p:nvPr/>
        </p:nvSpPr>
        <p:spPr>
          <a:xfrm>
            <a:off x="5562600" y="990600"/>
            <a:ext cx="1219200" cy="838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/>
            <a:r>
              <a:rPr lang="en-US" sz="900" b="1" dirty="0" smtClean="0"/>
              <a:t>Quality Inputs</a:t>
            </a:r>
            <a:endParaRPr lang="en-US" sz="900" b="1" dirty="0"/>
          </a:p>
        </p:txBody>
      </p:sp>
      <p:sp>
        <p:nvSpPr>
          <p:cNvPr id="32" name="Oval 31"/>
          <p:cNvSpPr/>
          <p:nvPr/>
        </p:nvSpPr>
        <p:spPr>
          <a:xfrm>
            <a:off x="7620000" y="152400"/>
            <a:ext cx="1524000" cy="914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/>
            <a:r>
              <a:rPr lang="en-US" sz="900" b="1" dirty="0" smtClean="0"/>
              <a:t>Technical Support</a:t>
            </a:r>
            <a:endParaRPr lang="en-US" sz="900" b="1" dirty="0"/>
          </a:p>
        </p:txBody>
      </p:sp>
      <p:sp>
        <p:nvSpPr>
          <p:cNvPr id="33" name="Oval 32"/>
          <p:cNvSpPr/>
          <p:nvPr/>
        </p:nvSpPr>
        <p:spPr>
          <a:xfrm>
            <a:off x="6096000" y="2819400"/>
            <a:ext cx="1371600" cy="10668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/>
            <a:r>
              <a:rPr lang="en-US" sz="900" b="1" dirty="0" smtClean="0"/>
              <a:t>Managerial Support</a:t>
            </a:r>
            <a:endParaRPr lang="en-US" sz="900" b="1" dirty="0"/>
          </a:p>
        </p:txBody>
      </p:sp>
      <p:sp>
        <p:nvSpPr>
          <p:cNvPr id="34" name="Oval 33"/>
          <p:cNvSpPr/>
          <p:nvPr/>
        </p:nvSpPr>
        <p:spPr>
          <a:xfrm>
            <a:off x="6477000" y="4876800"/>
            <a:ext cx="1295400" cy="990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/>
            <a:r>
              <a:rPr lang="en-US" sz="900" b="1" dirty="0" smtClean="0"/>
              <a:t>Standard Product</a:t>
            </a:r>
            <a:endParaRPr lang="en-US" sz="900" b="1" dirty="0"/>
          </a:p>
        </p:txBody>
      </p:sp>
      <p:sp>
        <p:nvSpPr>
          <p:cNvPr id="35" name="Oval 34"/>
          <p:cNvSpPr/>
          <p:nvPr/>
        </p:nvSpPr>
        <p:spPr>
          <a:xfrm>
            <a:off x="3657600" y="4572000"/>
            <a:ext cx="1600200" cy="10668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/>
            <a:r>
              <a:rPr lang="en-US" sz="900" b="1" dirty="0" smtClean="0"/>
              <a:t>Storage/Supportive Investment </a:t>
            </a:r>
            <a:endParaRPr lang="en-US" sz="900" b="1" dirty="0"/>
          </a:p>
        </p:txBody>
      </p:sp>
      <p:sp>
        <p:nvSpPr>
          <p:cNvPr id="36" name="Oval 35"/>
          <p:cNvSpPr/>
          <p:nvPr/>
        </p:nvSpPr>
        <p:spPr>
          <a:xfrm>
            <a:off x="1066800" y="4953000"/>
            <a:ext cx="1600200" cy="10668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b="1" dirty="0" smtClean="0"/>
              <a:t>Marketing</a:t>
            </a:r>
          </a:p>
          <a:p>
            <a:pPr algn="ctr" rtl="0"/>
            <a:r>
              <a:rPr lang="en-US" sz="900" b="1" dirty="0" smtClean="0"/>
              <a:t>Domestically Export</a:t>
            </a:r>
            <a:endParaRPr lang="en-US" sz="900" b="1" dirty="0"/>
          </a:p>
        </p:txBody>
      </p:sp>
      <p:sp>
        <p:nvSpPr>
          <p:cNvPr id="37" name="Oval 36"/>
          <p:cNvSpPr/>
          <p:nvPr/>
        </p:nvSpPr>
        <p:spPr>
          <a:xfrm>
            <a:off x="2819400" y="2667000"/>
            <a:ext cx="2590800" cy="1828800"/>
          </a:xfrm>
          <a:prstGeom prst="ellipse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/>
            <a:r>
              <a:rPr lang="en-US" sz="2000" b="1" dirty="0" smtClean="0"/>
              <a:t>Opportunity of Doing Business with The poor </a:t>
            </a:r>
            <a:endParaRPr lang="en-US" sz="2000" b="1" dirty="0"/>
          </a:p>
        </p:txBody>
      </p:sp>
      <p:pic>
        <p:nvPicPr>
          <p:cNvPr id="42" name="Picture 41" descr="farmer_without_cow_40852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608" y="3733800"/>
            <a:ext cx="1214792" cy="1148358"/>
          </a:xfrm>
          <a:prstGeom prst="rect">
            <a:avLst/>
          </a:prstGeom>
        </p:spPr>
      </p:pic>
      <p:pic>
        <p:nvPicPr>
          <p:cNvPr id="43" name="Picture 42" descr="farmer_without_cow_40852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0" y="2581274"/>
            <a:ext cx="1219200" cy="1152525"/>
          </a:xfrm>
          <a:prstGeom prst="rect">
            <a:avLst/>
          </a:prstGeom>
        </p:spPr>
      </p:pic>
      <p:pic>
        <p:nvPicPr>
          <p:cNvPr id="44" name="Picture 43" descr="farmer_without_cow_40852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71600" y="3792141"/>
            <a:ext cx="1066800" cy="1008459"/>
          </a:xfrm>
          <a:prstGeom prst="rect">
            <a:avLst/>
          </a:prstGeom>
        </p:spPr>
      </p:pic>
      <p:sp>
        <p:nvSpPr>
          <p:cNvPr id="45" name="TextBox 44"/>
          <p:cNvSpPr txBox="1"/>
          <p:nvPr/>
        </p:nvSpPr>
        <p:spPr>
          <a:xfrm>
            <a:off x="0" y="4343400"/>
            <a:ext cx="274320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l" rtl="0"/>
            <a:r>
              <a:rPr lang="ar-SA" sz="1400" b="1" dirty="0" smtClean="0"/>
              <a:t>....</a:t>
            </a:r>
            <a:r>
              <a:rPr lang="en-US" sz="1400" b="1" dirty="0" smtClean="0"/>
              <a:t>100 Farmers with 1000 Acres with 1000 ton Yield</a:t>
            </a:r>
            <a:endParaRPr lang="en-US" sz="1400" b="1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45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</TotalTime>
  <Words>1451</Words>
  <Application>Microsoft Office PowerPoint</Application>
  <PresentationFormat>On-screen Show (4:3)</PresentationFormat>
  <Paragraphs>335</Paragraphs>
  <Slides>22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1_Office Theme</vt:lpstr>
      <vt:lpstr>Exploring the islamic microfinance products </vt:lpstr>
      <vt:lpstr>“Money is such a companion of yours that it does not benefit you unless it leaves you.”   Imam Hasan Al-Basri (d. 694 AD) (A renowned Muslim scholar) </vt:lpstr>
      <vt:lpstr>Microfinance In Africa</vt:lpstr>
      <vt:lpstr>Microfinance In Africa</vt:lpstr>
      <vt:lpstr>Empowering The Poor</vt:lpstr>
      <vt:lpstr>Microfinance In Africa</vt:lpstr>
      <vt:lpstr>Understanding The Concept</vt:lpstr>
      <vt:lpstr>Customer Needs Against MFIs’ Products</vt:lpstr>
      <vt:lpstr>Empowering The Poor Principles</vt:lpstr>
      <vt:lpstr>Business Implementation </vt:lpstr>
      <vt:lpstr>Application of Innovative &amp; Integrated Islamic Models</vt:lpstr>
      <vt:lpstr>Slide 12</vt:lpstr>
      <vt:lpstr>Empowering The Poor </vt:lpstr>
      <vt:lpstr>A CASE FOR MICROFINANCE</vt:lpstr>
      <vt:lpstr>Slide 15</vt:lpstr>
      <vt:lpstr>Slide 16</vt:lpstr>
      <vt:lpstr>Slide 17</vt:lpstr>
      <vt:lpstr>1.      MURABAHA (COST PLUS PROFIT) SALE</vt:lpstr>
      <vt:lpstr>2.   ISTISNA (SALE OF DESCRIBED ASSET)</vt:lpstr>
      <vt:lpstr>3.   SALAM (SALE OF DESCRIBED FUNGIBLE COMMODITIES)</vt:lpstr>
      <vt:lpstr>4.  IJARA (LEASING)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“Money is such a companion of yours that it does not benefit you unless it leaves you.”   Imam Hasan Al-Basri (d. 694 AD) (A renowned Islamic scholar) </dc:title>
  <dc:creator>TOSHIBA</dc:creator>
  <cp:lastModifiedBy>TOSHIBA</cp:lastModifiedBy>
  <cp:revision>20</cp:revision>
  <dcterms:created xsi:type="dcterms:W3CDTF">2016-11-06T17:56:06Z</dcterms:created>
  <dcterms:modified xsi:type="dcterms:W3CDTF">2016-11-06T19:24:47Z</dcterms:modified>
</cp:coreProperties>
</file>